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4"/>
  </p:sldMasterIdLst>
  <p:notesMasterIdLst>
    <p:notesMasterId r:id="rId35"/>
  </p:notesMasterIdLst>
  <p:handoutMasterIdLst>
    <p:handoutMasterId r:id="rId36"/>
  </p:handoutMasterIdLst>
  <p:sldIdLst>
    <p:sldId id="289" r:id="rId5"/>
    <p:sldId id="288" r:id="rId6"/>
    <p:sldId id="291" r:id="rId7"/>
    <p:sldId id="293" r:id="rId8"/>
    <p:sldId id="295" r:id="rId9"/>
    <p:sldId id="297" r:id="rId10"/>
    <p:sldId id="294" r:id="rId11"/>
    <p:sldId id="292" r:id="rId12"/>
    <p:sldId id="296" r:id="rId13"/>
    <p:sldId id="298" r:id="rId14"/>
    <p:sldId id="299" r:id="rId15"/>
    <p:sldId id="300" r:id="rId16"/>
    <p:sldId id="301" r:id="rId17"/>
    <p:sldId id="290" r:id="rId18"/>
    <p:sldId id="304" r:id="rId19"/>
    <p:sldId id="305" r:id="rId20"/>
    <p:sldId id="306" r:id="rId21"/>
    <p:sldId id="307" r:id="rId22"/>
    <p:sldId id="308" r:id="rId23"/>
    <p:sldId id="309" r:id="rId24"/>
    <p:sldId id="311" r:id="rId25"/>
    <p:sldId id="312" r:id="rId26"/>
    <p:sldId id="313" r:id="rId27"/>
    <p:sldId id="314" r:id="rId28"/>
    <p:sldId id="315" r:id="rId29"/>
    <p:sldId id="316" r:id="rId30"/>
    <p:sldId id="317" r:id="rId31"/>
    <p:sldId id="318" r:id="rId32"/>
    <p:sldId id="310" r:id="rId33"/>
    <p:sldId id="303"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67" autoAdjust="0"/>
    <p:restoredTop sz="94694" autoAdjust="0"/>
  </p:normalViewPr>
  <p:slideViewPr>
    <p:cSldViewPr snapToGrid="0">
      <p:cViewPr varScale="1">
        <p:scale>
          <a:sx n="59" d="100"/>
          <a:sy n="59" d="100"/>
        </p:scale>
        <p:origin x="848" y="5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80CFC8-1B5D-4288-BD36-492A28A0DCC8}"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3694417B-A2B0-4E53-8D80-996C4DBE667F}">
      <dgm:prSet/>
      <dgm:spPr/>
      <dgm:t>
        <a:bodyPr/>
        <a:lstStyle/>
        <a:p>
          <a:r>
            <a:rPr lang="ro-RO"/>
            <a:t>Proiectul reprezintă o platformă online dedicată recomandărilor de filme, unde utilizatorii pot contribui activ prin adăugarea de recenzii și recomandări pentru filmele pe care le-au vizionat. În același timp, aceștia pot explora sugestiile altor membri ai comunității, pe care le pot urmări, și pot interacționa cu acestea prin comentarii sau prin purtarea unor mici discuții despre filmele respective. </a:t>
          </a:r>
          <a:endParaRPr lang="en-US"/>
        </a:p>
      </dgm:t>
    </dgm:pt>
    <dgm:pt modelId="{A9570D3C-3F7E-4D8D-8438-2A2D62AA841C}" type="parTrans" cxnId="{549E9C53-1ED2-4D1F-BD6E-126D9B7F5BF8}">
      <dgm:prSet/>
      <dgm:spPr/>
      <dgm:t>
        <a:bodyPr/>
        <a:lstStyle/>
        <a:p>
          <a:endParaRPr lang="en-US"/>
        </a:p>
      </dgm:t>
    </dgm:pt>
    <dgm:pt modelId="{12008DC9-A25D-4E38-98A7-68C4461F46AB}" type="sibTrans" cxnId="{549E9C53-1ED2-4D1F-BD6E-126D9B7F5BF8}">
      <dgm:prSet/>
      <dgm:spPr/>
      <dgm:t>
        <a:bodyPr/>
        <a:lstStyle/>
        <a:p>
          <a:endParaRPr lang="en-US"/>
        </a:p>
      </dgm:t>
    </dgm:pt>
    <dgm:pt modelId="{FD3F5E36-A872-418C-8AEE-AC2DA817DD05}">
      <dgm:prSet/>
      <dgm:spPr/>
      <dgm:t>
        <a:bodyPr/>
        <a:lstStyle/>
        <a:p>
          <a:r>
            <a:rPr lang="ro-RO"/>
            <a:t>Prin natura sa, proiectul îmbină funcționalitățile specifice aplicațiilor tradiționale de informații despre filme, similare cu platforme populare precum IMDB, cu aspecte caracteristice aplicațiilor de microblogging, precum Twitter, permițând utilizatorilor nu doar să acceseze și să descopere filme noi, dar și să-și exprime opiniile personale într-un format interactiv și social.</a:t>
          </a:r>
          <a:endParaRPr lang="en-US"/>
        </a:p>
      </dgm:t>
    </dgm:pt>
    <dgm:pt modelId="{E789AD7A-7E72-4942-8915-E24E810DEF67}" type="parTrans" cxnId="{903B5776-DD38-4797-BEC5-48AA9324B0DF}">
      <dgm:prSet/>
      <dgm:spPr/>
      <dgm:t>
        <a:bodyPr/>
        <a:lstStyle/>
        <a:p>
          <a:endParaRPr lang="en-US"/>
        </a:p>
      </dgm:t>
    </dgm:pt>
    <dgm:pt modelId="{64751909-A3B6-4DF6-8F14-76D9D65863C7}" type="sibTrans" cxnId="{903B5776-DD38-4797-BEC5-48AA9324B0DF}">
      <dgm:prSet/>
      <dgm:spPr/>
      <dgm:t>
        <a:bodyPr/>
        <a:lstStyle/>
        <a:p>
          <a:endParaRPr lang="en-US"/>
        </a:p>
      </dgm:t>
    </dgm:pt>
    <dgm:pt modelId="{17E57038-E05D-49A4-9DB5-E1FCA3ACB2A6}">
      <dgm:prSet/>
      <dgm:spPr/>
      <dgm:t>
        <a:bodyPr/>
        <a:lstStyle/>
        <a:p>
          <a:r>
            <a:rPr lang="en-US"/>
            <a:t>Sistemul va fi construit pe o arhitectură de tip client-server, în care partea de client va include o interfață grafică intuitivă, accesibilă și prietenoasă pentru utilizator, iar partea de server va gestiona bazele de date care stochează informațiile esențiale despre utilizatori și filmele disponibile pe platformă.</a:t>
          </a:r>
        </a:p>
      </dgm:t>
    </dgm:pt>
    <dgm:pt modelId="{F760F10A-205F-48FE-81EF-36ECAD5BF7B6}" type="parTrans" cxnId="{FB2A2770-FA51-4E85-B0B5-A147316BD5D1}">
      <dgm:prSet/>
      <dgm:spPr/>
      <dgm:t>
        <a:bodyPr/>
        <a:lstStyle/>
        <a:p>
          <a:endParaRPr lang="en-US"/>
        </a:p>
      </dgm:t>
    </dgm:pt>
    <dgm:pt modelId="{793673CA-42AE-4DEF-9E52-798DF83F9C49}" type="sibTrans" cxnId="{FB2A2770-FA51-4E85-B0B5-A147316BD5D1}">
      <dgm:prSet/>
      <dgm:spPr/>
      <dgm:t>
        <a:bodyPr/>
        <a:lstStyle/>
        <a:p>
          <a:endParaRPr lang="en-US"/>
        </a:p>
      </dgm:t>
    </dgm:pt>
    <dgm:pt modelId="{CDF5CF66-1904-40C5-BF01-500BA36E347F}" type="pres">
      <dgm:prSet presAssocID="{9180CFC8-1B5D-4288-BD36-492A28A0DCC8}" presName="linear" presStyleCnt="0">
        <dgm:presLayoutVars>
          <dgm:animLvl val="lvl"/>
          <dgm:resizeHandles val="exact"/>
        </dgm:presLayoutVars>
      </dgm:prSet>
      <dgm:spPr/>
    </dgm:pt>
    <dgm:pt modelId="{98061548-2205-4F4E-B8C5-3DADAF1F65A9}" type="pres">
      <dgm:prSet presAssocID="{3694417B-A2B0-4E53-8D80-996C4DBE667F}" presName="parentText" presStyleLbl="node1" presStyleIdx="0" presStyleCnt="3">
        <dgm:presLayoutVars>
          <dgm:chMax val="0"/>
          <dgm:bulletEnabled val="1"/>
        </dgm:presLayoutVars>
      </dgm:prSet>
      <dgm:spPr/>
    </dgm:pt>
    <dgm:pt modelId="{01DDC120-FC68-4245-9C6E-F27C987EA2A7}" type="pres">
      <dgm:prSet presAssocID="{12008DC9-A25D-4E38-98A7-68C4461F46AB}" presName="spacer" presStyleCnt="0"/>
      <dgm:spPr/>
    </dgm:pt>
    <dgm:pt modelId="{C5240C7F-EF70-4A64-A7F8-5AF79513F5F4}" type="pres">
      <dgm:prSet presAssocID="{FD3F5E36-A872-418C-8AEE-AC2DA817DD05}" presName="parentText" presStyleLbl="node1" presStyleIdx="1" presStyleCnt="3">
        <dgm:presLayoutVars>
          <dgm:chMax val="0"/>
          <dgm:bulletEnabled val="1"/>
        </dgm:presLayoutVars>
      </dgm:prSet>
      <dgm:spPr/>
    </dgm:pt>
    <dgm:pt modelId="{6FCB47F7-4FEC-4A86-B819-718DF0EE5F86}" type="pres">
      <dgm:prSet presAssocID="{64751909-A3B6-4DF6-8F14-76D9D65863C7}" presName="spacer" presStyleCnt="0"/>
      <dgm:spPr/>
    </dgm:pt>
    <dgm:pt modelId="{37548725-5165-4A4B-BEA3-EFFDEF8D1BBC}" type="pres">
      <dgm:prSet presAssocID="{17E57038-E05D-49A4-9DB5-E1FCA3ACB2A6}" presName="parentText" presStyleLbl="node1" presStyleIdx="2" presStyleCnt="3">
        <dgm:presLayoutVars>
          <dgm:chMax val="0"/>
          <dgm:bulletEnabled val="1"/>
        </dgm:presLayoutVars>
      </dgm:prSet>
      <dgm:spPr/>
    </dgm:pt>
  </dgm:ptLst>
  <dgm:cxnLst>
    <dgm:cxn modelId="{EFD03C0D-5022-413D-A3EC-49962830F73A}" type="presOf" srcId="{9180CFC8-1B5D-4288-BD36-492A28A0DCC8}" destId="{CDF5CF66-1904-40C5-BF01-500BA36E347F}" srcOrd="0" destOrd="0" presId="urn:microsoft.com/office/officeart/2005/8/layout/vList2"/>
    <dgm:cxn modelId="{ABF22810-A86A-4958-A125-B2F4AF99D788}" type="presOf" srcId="{FD3F5E36-A872-418C-8AEE-AC2DA817DD05}" destId="{C5240C7F-EF70-4A64-A7F8-5AF79513F5F4}" srcOrd="0" destOrd="0" presId="urn:microsoft.com/office/officeart/2005/8/layout/vList2"/>
    <dgm:cxn modelId="{FB2A2770-FA51-4E85-B0B5-A147316BD5D1}" srcId="{9180CFC8-1B5D-4288-BD36-492A28A0DCC8}" destId="{17E57038-E05D-49A4-9DB5-E1FCA3ACB2A6}" srcOrd="2" destOrd="0" parTransId="{F760F10A-205F-48FE-81EF-36ECAD5BF7B6}" sibTransId="{793673CA-42AE-4DEF-9E52-798DF83F9C49}"/>
    <dgm:cxn modelId="{549E9C53-1ED2-4D1F-BD6E-126D9B7F5BF8}" srcId="{9180CFC8-1B5D-4288-BD36-492A28A0DCC8}" destId="{3694417B-A2B0-4E53-8D80-996C4DBE667F}" srcOrd="0" destOrd="0" parTransId="{A9570D3C-3F7E-4D8D-8438-2A2D62AA841C}" sibTransId="{12008DC9-A25D-4E38-98A7-68C4461F46AB}"/>
    <dgm:cxn modelId="{903B5776-DD38-4797-BEC5-48AA9324B0DF}" srcId="{9180CFC8-1B5D-4288-BD36-492A28A0DCC8}" destId="{FD3F5E36-A872-418C-8AEE-AC2DA817DD05}" srcOrd="1" destOrd="0" parTransId="{E789AD7A-7E72-4942-8915-E24E810DEF67}" sibTransId="{64751909-A3B6-4DF6-8F14-76D9D65863C7}"/>
    <dgm:cxn modelId="{5632FEC2-75B3-4FE0-A281-29F92F9756FB}" type="presOf" srcId="{17E57038-E05D-49A4-9DB5-E1FCA3ACB2A6}" destId="{37548725-5165-4A4B-BEA3-EFFDEF8D1BBC}" srcOrd="0" destOrd="0" presId="urn:microsoft.com/office/officeart/2005/8/layout/vList2"/>
    <dgm:cxn modelId="{46F52BEB-75B2-4629-8DBD-E517F7D7DA82}" type="presOf" srcId="{3694417B-A2B0-4E53-8D80-996C4DBE667F}" destId="{98061548-2205-4F4E-B8C5-3DADAF1F65A9}" srcOrd="0" destOrd="0" presId="urn:microsoft.com/office/officeart/2005/8/layout/vList2"/>
    <dgm:cxn modelId="{B12A91BE-7DBC-4CCC-A261-2693F1E0EE22}" type="presParOf" srcId="{CDF5CF66-1904-40C5-BF01-500BA36E347F}" destId="{98061548-2205-4F4E-B8C5-3DADAF1F65A9}" srcOrd="0" destOrd="0" presId="urn:microsoft.com/office/officeart/2005/8/layout/vList2"/>
    <dgm:cxn modelId="{5B318EA2-DEB7-4E54-92F2-BF3A82DD6F76}" type="presParOf" srcId="{CDF5CF66-1904-40C5-BF01-500BA36E347F}" destId="{01DDC120-FC68-4245-9C6E-F27C987EA2A7}" srcOrd="1" destOrd="0" presId="urn:microsoft.com/office/officeart/2005/8/layout/vList2"/>
    <dgm:cxn modelId="{931526F4-9C84-42D1-ABBE-69BFCD104E99}" type="presParOf" srcId="{CDF5CF66-1904-40C5-BF01-500BA36E347F}" destId="{C5240C7F-EF70-4A64-A7F8-5AF79513F5F4}" srcOrd="2" destOrd="0" presId="urn:microsoft.com/office/officeart/2005/8/layout/vList2"/>
    <dgm:cxn modelId="{FBB654D3-3F41-4460-8D88-239EAA486F47}" type="presParOf" srcId="{CDF5CF66-1904-40C5-BF01-500BA36E347F}" destId="{6FCB47F7-4FEC-4A86-B819-718DF0EE5F86}" srcOrd="3" destOrd="0" presId="urn:microsoft.com/office/officeart/2005/8/layout/vList2"/>
    <dgm:cxn modelId="{CFD14956-4775-461C-8997-5A82C142B82F}" type="presParOf" srcId="{CDF5CF66-1904-40C5-BF01-500BA36E347F}" destId="{37548725-5165-4A4B-BEA3-EFFDEF8D1BBC}"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DE6784-E08F-48BA-8461-D3FE0F8BEBD2}"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256F8231-8D9E-407B-8CAC-8D1E446DB1BD}">
      <dgm:prSet/>
      <dgm:spPr/>
      <dgm:t>
        <a:bodyPr/>
        <a:lstStyle/>
        <a:p>
          <a:r>
            <a:rPr lang="en-US" b="1"/>
            <a:t>Backend: </a:t>
          </a:r>
          <a:r>
            <a:rPr lang="en-US"/>
            <a:t>Java și Spring Boot pentru logica de server.</a:t>
          </a:r>
        </a:p>
      </dgm:t>
    </dgm:pt>
    <dgm:pt modelId="{A4914A54-92C2-4FC0-9CC7-AC7585D8FBDC}" type="parTrans" cxnId="{3AEDCA4E-6424-4643-A850-CCF182F870BC}">
      <dgm:prSet/>
      <dgm:spPr/>
      <dgm:t>
        <a:bodyPr/>
        <a:lstStyle/>
        <a:p>
          <a:endParaRPr lang="en-US"/>
        </a:p>
      </dgm:t>
    </dgm:pt>
    <dgm:pt modelId="{C9B51C44-2929-44AB-98B1-B7F7CA93CAA6}" type="sibTrans" cxnId="{3AEDCA4E-6424-4643-A850-CCF182F870BC}">
      <dgm:prSet/>
      <dgm:spPr/>
      <dgm:t>
        <a:bodyPr/>
        <a:lstStyle/>
        <a:p>
          <a:endParaRPr lang="en-US"/>
        </a:p>
      </dgm:t>
    </dgm:pt>
    <dgm:pt modelId="{CA6AB047-53B9-4401-B97F-44BD880E3DFE}">
      <dgm:prSet/>
      <dgm:spPr/>
      <dgm:t>
        <a:bodyPr/>
        <a:lstStyle/>
        <a:p>
          <a:r>
            <a:rPr lang="en-US" b="1"/>
            <a:t>Frontend: </a:t>
          </a:r>
          <a:r>
            <a:rPr lang="en-US"/>
            <a:t>React.</a:t>
          </a:r>
        </a:p>
      </dgm:t>
    </dgm:pt>
    <dgm:pt modelId="{E82BCD16-9752-4328-B5BF-0E26002A93CD}" type="parTrans" cxnId="{51A5F0E3-8DE3-4D8F-AB0C-967B752773E9}">
      <dgm:prSet/>
      <dgm:spPr/>
      <dgm:t>
        <a:bodyPr/>
        <a:lstStyle/>
        <a:p>
          <a:endParaRPr lang="en-US"/>
        </a:p>
      </dgm:t>
    </dgm:pt>
    <dgm:pt modelId="{39C163E5-C2FB-4F4B-A843-5305265302EC}" type="sibTrans" cxnId="{51A5F0E3-8DE3-4D8F-AB0C-967B752773E9}">
      <dgm:prSet/>
      <dgm:spPr/>
      <dgm:t>
        <a:bodyPr/>
        <a:lstStyle/>
        <a:p>
          <a:endParaRPr lang="en-US"/>
        </a:p>
      </dgm:t>
    </dgm:pt>
    <dgm:pt modelId="{30F5857E-DB51-41C2-A843-F7207AF8C846}">
      <dgm:prSet/>
      <dgm:spPr/>
      <dgm:t>
        <a:bodyPr/>
        <a:lstStyle/>
        <a:p>
          <a:r>
            <a:rPr lang="en-US" b="1"/>
            <a:t>Bază de Date: </a:t>
          </a:r>
          <a:r>
            <a:rPr lang="en-US"/>
            <a:t>MySQL.</a:t>
          </a:r>
        </a:p>
      </dgm:t>
    </dgm:pt>
    <dgm:pt modelId="{20176549-2176-4D05-93A5-6DBE68393497}" type="parTrans" cxnId="{51A7D32B-0ED1-4076-826F-F8964E33A1F1}">
      <dgm:prSet/>
      <dgm:spPr/>
      <dgm:t>
        <a:bodyPr/>
        <a:lstStyle/>
        <a:p>
          <a:endParaRPr lang="en-US"/>
        </a:p>
      </dgm:t>
    </dgm:pt>
    <dgm:pt modelId="{880C1B64-7F6B-49F8-B83C-33E41D5BA83D}" type="sibTrans" cxnId="{51A7D32B-0ED1-4076-826F-F8964E33A1F1}">
      <dgm:prSet/>
      <dgm:spPr/>
      <dgm:t>
        <a:bodyPr/>
        <a:lstStyle/>
        <a:p>
          <a:endParaRPr lang="en-US"/>
        </a:p>
      </dgm:t>
    </dgm:pt>
    <dgm:pt modelId="{4FBBCD78-C917-4D5D-86D1-D3AD551EED6E}">
      <dgm:prSet/>
      <dgm:spPr/>
      <dgm:t>
        <a:bodyPr/>
        <a:lstStyle/>
        <a:p>
          <a:r>
            <a:rPr lang="en-US" b="1"/>
            <a:t>Securitate și Autentificare: </a:t>
          </a:r>
          <a:r>
            <a:rPr lang="en-US"/>
            <a:t>Spring Security cu JWT.</a:t>
          </a:r>
        </a:p>
      </dgm:t>
    </dgm:pt>
    <dgm:pt modelId="{187C9DCD-CE60-4165-88F0-1667D7658CD8}" type="parTrans" cxnId="{15DFFBDA-02D0-4824-8906-B8E1A4F4FC16}">
      <dgm:prSet/>
      <dgm:spPr/>
      <dgm:t>
        <a:bodyPr/>
        <a:lstStyle/>
        <a:p>
          <a:endParaRPr lang="en-US"/>
        </a:p>
      </dgm:t>
    </dgm:pt>
    <dgm:pt modelId="{5B464D3D-23B8-487C-AF4F-072464BF7DC3}" type="sibTrans" cxnId="{15DFFBDA-02D0-4824-8906-B8E1A4F4FC16}">
      <dgm:prSet/>
      <dgm:spPr/>
      <dgm:t>
        <a:bodyPr/>
        <a:lstStyle/>
        <a:p>
          <a:endParaRPr lang="en-US"/>
        </a:p>
      </dgm:t>
    </dgm:pt>
    <dgm:pt modelId="{0DC90686-ADC6-4745-897E-1BB77F71C892}">
      <dgm:prSet/>
      <dgm:spPr/>
      <dgm:t>
        <a:bodyPr/>
        <a:lstStyle/>
        <a:p>
          <a:r>
            <a:rPr lang="en-US" b="1"/>
            <a:t>Mesagerie: </a:t>
          </a:r>
          <a:r>
            <a:rPr lang="en-US"/>
            <a:t>WebSocket pentru comunicare în timp real.</a:t>
          </a:r>
        </a:p>
      </dgm:t>
    </dgm:pt>
    <dgm:pt modelId="{B6A3B0B7-7AC7-43DC-9465-5D26A4119998}" type="parTrans" cxnId="{7C6D798D-D680-4647-8435-905EA87359E2}">
      <dgm:prSet/>
      <dgm:spPr/>
      <dgm:t>
        <a:bodyPr/>
        <a:lstStyle/>
        <a:p>
          <a:endParaRPr lang="en-US"/>
        </a:p>
      </dgm:t>
    </dgm:pt>
    <dgm:pt modelId="{F35B5997-BE91-4FD3-A955-7CC2EDD7300E}" type="sibTrans" cxnId="{7C6D798D-D680-4647-8435-905EA87359E2}">
      <dgm:prSet/>
      <dgm:spPr/>
      <dgm:t>
        <a:bodyPr/>
        <a:lstStyle/>
        <a:p>
          <a:endParaRPr lang="en-US"/>
        </a:p>
      </dgm:t>
    </dgm:pt>
    <dgm:pt modelId="{473678C3-AD96-40B2-80AC-1D08F8487EBE}" type="pres">
      <dgm:prSet presAssocID="{A1DE6784-E08F-48BA-8461-D3FE0F8BEBD2}" presName="linear" presStyleCnt="0">
        <dgm:presLayoutVars>
          <dgm:animLvl val="lvl"/>
          <dgm:resizeHandles val="exact"/>
        </dgm:presLayoutVars>
      </dgm:prSet>
      <dgm:spPr/>
    </dgm:pt>
    <dgm:pt modelId="{0339D5C6-E58E-4C8C-95B5-E1BCB787C95E}" type="pres">
      <dgm:prSet presAssocID="{256F8231-8D9E-407B-8CAC-8D1E446DB1BD}" presName="parentText" presStyleLbl="node1" presStyleIdx="0" presStyleCnt="5">
        <dgm:presLayoutVars>
          <dgm:chMax val="0"/>
          <dgm:bulletEnabled val="1"/>
        </dgm:presLayoutVars>
      </dgm:prSet>
      <dgm:spPr/>
    </dgm:pt>
    <dgm:pt modelId="{A4A3B026-AACD-4474-9DEE-FE31729DF610}" type="pres">
      <dgm:prSet presAssocID="{C9B51C44-2929-44AB-98B1-B7F7CA93CAA6}" presName="spacer" presStyleCnt="0"/>
      <dgm:spPr/>
    </dgm:pt>
    <dgm:pt modelId="{6B8399ED-F9F7-4CEE-BDEB-8492C010440F}" type="pres">
      <dgm:prSet presAssocID="{CA6AB047-53B9-4401-B97F-44BD880E3DFE}" presName="parentText" presStyleLbl="node1" presStyleIdx="1" presStyleCnt="5">
        <dgm:presLayoutVars>
          <dgm:chMax val="0"/>
          <dgm:bulletEnabled val="1"/>
        </dgm:presLayoutVars>
      </dgm:prSet>
      <dgm:spPr/>
    </dgm:pt>
    <dgm:pt modelId="{7D8E075F-9244-4617-B475-22EA0107B4EF}" type="pres">
      <dgm:prSet presAssocID="{39C163E5-C2FB-4F4B-A843-5305265302EC}" presName="spacer" presStyleCnt="0"/>
      <dgm:spPr/>
    </dgm:pt>
    <dgm:pt modelId="{4C4BE3AF-6309-4C21-9F93-9DE329BADE68}" type="pres">
      <dgm:prSet presAssocID="{30F5857E-DB51-41C2-A843-F7207AF8C846}" presName="parentText" presStyleLbl="node1" presStyleIdx="2" presStyleCnt="5">
        <dgm:presLayoutVars>
          <dgm:chMax val="0"/>
          <dgm:bulletEnabled val="1"/>
        </dgm:presLayoutVars>
      </dgm:prSet>
      <dgm:spPr/>
    </dgm:pt>
    <dgm:pt modelId="{90C76347-0E48-48D8-B7EF-9653E2BC4FB8}" type="pres">
      <dgm:prSet presAssocID="{880C1B64-7F6B-49F8-B83C-33E41D5BA83D}" presName="spacer" presStyleCnt="0"/>
      <dgm:spPr/>
    </dgm:pt>
    <dgm:pt modelId="{BEFB435B-40FD-4D0F-9403-70993D72779C}" type="pres">
      <dgm:prSet presAssocID="{4FBBCD78-C917-4D5D-86D1-D3AD551EED6E}" presName="parentText" presStyleLbl="node1" presStyleIdx="3" presStyleCnt="5">
        <dgm:presLayoutVars>
          <dgm:chMax val="0"/>
          <dgm:bulletEnabled val="1"/>
        </dgm:presLayoutVars>
      </dgm:prSet>
      <dgm:spPr/>
    </dgm:pt>
    <dgm:pt modelId="{29D4FDDB-9E9E-461D-9FEA-28CF9F610531}" type="pres">
      <dgm:prSet presAssocID="{5B464D3D-23B8-487C-AF4F-072464BF7DC3}" presName="spacer" presStyleCnt="0"/>
      <dgm:spPr/>
    </dgm:pt>
    <dgm:pt modelId="{C274DC68-71F3-44FA-AEA8-9D45E939BE8A}" type="pres">
      <dgm:prSet presAssocID="{0DC90686-ADC6-4745-897E-1BB77F71C892}" presName="parentText" presStyleLbl="node1" presStyleIdx="4" presStyleCnt="5">
        <dgm:presLayoutVars>
          <dgm:chMax val="0"/>
          <dgm:bulletEnabled val="1"/>
        </dgm:presLayoutVars>
      </dgm:prSet>
      <dgm:spPr/>
    </dgm:pt>
  </dgm:ptLst>
  <dgm:cxnLst>
    <dgm:cxn modelId="{8EF52D01-9A38-46FF-A6F5-22D313A2EF54}" type="presOf" srcId="{4FBBCD78-C917-4D5D-86D1-D3AD551EED6E}" destId="{BEFB435B-40FD-4D0F-9403-70993D72779C}" srcOrd="0" destOrd="0" presId="urn:microsoft.com/office/officeart/2005/8/layout/vList2"/>
    <dgm:cxn modelId="{51A7D32B-0ED1-4076-826F-F8964E33A1F1}" srcId="{A1DE6784-E08F-48BA-8461-D3FE0F8BEBD2}" destId="{30F5857E-DB51-41C2-A843-F7207AF8C846}" srcOrd="2" destOrd="0" parTransId="{20176549-2176-4D05-93A5-6DBE68393497}" sibTransId="{880C1B64-7F6B-49F8-B83C-33E41D5BA83D}"/>
    <dgm:cxn modelId="{E060964D-C3C4-4F95-9B22-66F313279C1F}" type="presOf" srcId="{CA6AB047-53B9-4401-B97F-44BD880E3DFE}" destId="{6B8399ED-F9F7-4CEE-BDEB-8492C010440F}" srcOrd="0" destOrd="0" presId="urn:microsoft.com/office/officeart/2005/8/layout/vList2"/>
    <dgm:cxn modelId="{3AEDCA4E-6424-4643-A850-CCF182F870BC}" srcId="{A1DE6784-E08F-48BA-8461-D3FE0F8BEBD2}" destId="{256F8231-8D9E-407B-8CAC-8D1E446DB1BD}" srcOrd="0" destOrd="0" parTransId="{A4914A54-92C2-4FC0-9CC7-AC7585D8FBDC}" sibTransId="{C9B51C44-2929-44AB-98B1-B7F7CA93CAA6}"/>
    <dgm:cxn modelId="{40763883-21C9-40CD-B1AE-4E6852316C40}" type="presOf" srcId="{A1DE6784-E08F-48BA-8461-D3FE0F8BEBD2}" destId="{473678C3-AD96-40B2-80AC-1D08F8487EBE}" srcOrd="0" destOrd="0" presId="urn:microsoft.com/office/officeart/2005/8/layout/vList2"/>
    <dgm:cxn modelId="{7C6D798D-D680-4647-8435-905EA87359E2}" srcId="{A1DE6784-E08F-48BA-8461-D3FE0F8BEBD2}" destId="{0DC90686-ADC6-4745-897E-1BB77F71C892}" srcOrd="4" destOrd="0" parTransId="{B6A3B0B7-7AC7-43DC-9465-5D26A4119998}" sibTransId="{F35B5997-BE91-4FD3-A955-7CC2EDD7300E}"/>
    <dgm:cxn modelId="{5C98558E-AD73-4D3B-B073-F80340C2A22C}" type="presOf" srcId="{30F5857E-DB51-41C2-A843-F7207AF8C846}" destId="{4C4BE3AF-6309-4C21-9F93-9DE329BADE68}" srcOrd="0" destOrd="0" presId="urn:microsoft.com/office/officeart/2005/8/layout/vList2"/>
    <dgm:cxn modelId="{15DFFBDA-02D0-4824-8906-B8E1A4F4FC16}" srcId="{A1DE6784-E08F-48BA-8461-D3FE0F8BEBD2}" destId="{4FBBCD78-C917-4D5D-86D1-D3AD551EED6E}" srcOrd="3" destOrd="0" parTransId="{187C9DCD-CE60-4165-88F0-1667D7658CD8}" sibTransId="{5B464D3D-23B8-487C-AF4F-072464BF7DC3}"/>
    <dgm:cxn modelId="{51A5F0E3-8DE3-4D8F-AB0C-967B752773E9}" srcId="{A1DE6784-E08F-48BA-8461-D3FE0F8BEBD2}" destId="{CA6AB047-53B9-4401-B97F-44BD880E3DFE}" srcOrd="1" destOrd="0" parTransId="{E82BCD16-9752-4328-B5BF-0E26002A93CD}" sibTransId="{39C163E5-C2FB-4F4B-A843-5305265302EC}"/>
    <dgm:cxn modelId="{BC46F1E3-5019-4F46-96B0-32DB327BA014}" type="presOf" srcId="{0DC90686-ADC6-4745-897E-1BB77F71C892}" destId="{C274DC68-71F3-44FA-AEA8-9D45E939BE8A}" srcOrd="0" destOrd="0" presId="urn:microsoft.com/office/officeart/2005/8/layout/vList2"/>
    <dgm:cxn modelId="{C793A5E7-E19E-465A-9CD3-8D484A86D6DB}" type="presOf" srcId="{256F8231-8D9E-407B-8CAC-8D1E446DB1BD}" destId="{0339D5C6-E58E-4C8C-95B5-E1BCB787C95E}" srcOrd="0" destOrd="0" presId="urn:microsoft.com/office/officeart/2005/8/layout/vList2"/>
    <dgm:cxn modelId="{4BAD05FA-4192-454F-B503-A7B214A9C4D2}" type="presParOf" srcId="{473678C3-AD96-40B2-80AC-1D08F8487EBE}" destId="{0339D5C6-E58E-4C8C-95B5-E1BCB787C95E}" srcOrd="0" destOrd="0" presId="urn:microsoft.com/office/officeart/2005/8/layout/vList2"/>
    <dgm:cxn modelId="{903DEFC3-F3C7-4646-AF92-D8A861935F7A}" type="presParOf" srcId="{473678C3-AD96-40B2-80AC-1D08F8487EBE}" destId="{A4A3B026-AACD-4474-9DEE-FE31729DF610}" srcOrd="1" destOrd="0" presId="urn:microsoft.com/office/officeart/2005/8/layout/vList2"/>
    <dgm:cxn modelId="{DB33CA92-EFA6-4170-BE7F-257349B7E49E}" type="presParOf" srcId="{473678C3-AD96-40B2-80AC-1D08F8487EBE}" destId="{6B8399ED-F9F7-4CEE-BDEB-8492C010440F}" srcOrd="2" destOrd="0" presId="urn:microsoft.com/office/officeart/2005/8/layout/vList2"/>
    <dgm:cxn modelId="{B7C8676A-B4C0-4655-A474-863A6E410034}" type="presParOf" srcId="{473678C3-AD96-40B2-80AC-1D08F8487EBE}" destId="{7D8E075F-9244-4617-B475-22EA0107B4EF}" srcOrd="3" destOrd="0" presId="urn:microsoft.com/office/officeart/2005/8/layout/vList2"/>
    <dgm:cxn modelId="{18B2BC2B-540C-4AE7-87BE-F663E7DC6202}" type="presParOf" srcId="{473678C3-AD96-40B2-80AC-1D08F8487EBE}" destId="{4C4BE3AF-6309-4C21-9F93-9DE329BADE68}" srcOrd="4" destOrd="0" presId="urn:microsoft.com/office/officeart/2005/8/layout/vList2"/>
    <dgm:cxn modelId="{24865DF2-A8AB-45C0-88B9-195BB1615890}" type="presParOf" srcId="{473678C3-AD96-40B2-80AC-1D08F8487EBE}" destId="{90C76347-0E48-48D8-B7EF-9653E2BC4FB8}" srcOrd="5" destOrd="0" presId="urn:microsoft.com/office/officeart/2005/8/layout/vList2"/>
    <dgm:cxn modelId="{14C6CE0F-98CD-49F8-A716-121DA9F9B425}" type="presParOf" srcId="{473678C3-AD96-40B2-80AC-1D08F8487EBE}" destId="{BEFB435B-40FD-4D0F-9403-70993D72779C}" srcOrd="6" destOrd="0" presId="urn:microsoft.com/office/officeart/2005/8/layout/vList2"/>
    <dgm:cxn modelId="{9F7B0355-4530-4D7B-8AE9-F8859CF9E312}" type="presParOf" srcId="{473678C3-AD96-40B2-80AC-1D08F8487EBE}" destId="{29D4FDDB-9E9E-461D-9FEA-28CF9F610531}" srcOrd="7" destOrd="0" presId="urn:microsoft.com/office/officeart/2005/8/layout/vList2"/>
    <dgm:cxn modelId="{0B7889DB-2D86-4EE5-B942-0942EBA9CF3D}" type="presParOf" srcId="{473678C3-AD96-40B2-80AC-1D08F8487EBE}" destId="{C274DC68-71F3-44FA-AEA8-9D45E939BE8A}"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061548-2205-4F4E-B8C5-3DADAF1F65A9}">
      <dsp:nvSpPr>
        <dsp:cNvPr id="0" name=""/>
        <dsp:cNvSpPr/>
      </dsp:nvSpPr>
      <dsp:spPr>
        <a:xfrm>
          <a:off x="0" y="33872"/>
          <a:ext cx="7424423" cy="16894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ro-RO" sz="1900" kern="1200"/>
            <a:t>Proiectul reprezintă o platformă online dedicată recomandărilor de filme, unde utilizatorii pot contribui activ prin adăugarea de recenzii și recomandări pentru filmele pe care le-au vizionat. În același timp, aceștia pot explora sugestiile altor membri ai comunității, pe care le pot urmări, și pot interacționa cu acestea prin comentarii sau prin purtarea unor mici discuții despre filmele respective. </a:t>
          </a:r>
          <a:endParaRPr lang="en-US" sz="1900" kern="1200"/>
        </a:p>
      </dsp:txBody>
      <dsp:txXfrm>
        <a:off x="82474" y="116346"/>
        <a:ext cx="7259475" cy="1524532"/>
      </dsp:txXfrm>
    </dsp:sp>
    <dsp:sp modelId="{C5240C7F-EF70-4A64-A7F8-5AF79513F5F4}">
      <dsp:nvSpPr>
        <dsp:cNvPr id="0" name=""/>
        <dsp:cNvSpPr/>
      </dsp:nvSpPr>
      <dsp:spPr>
        <a:xfrm>
          <a:off x="0" y="1778072"/>
          <a:ext cx="7424423" cy="1689480"/>
        </a:xfrm>
        <a:prstGeom prst="roundRect">
          <a:avLst/>
        </a:prstGeom>
        <a:solidFill>
          <a:schemeClr val="accent2">
            <a:hueOff val="-9442759"/>
            <a:satOff val="18175"/>
            <a:lumOff val="-125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ro-RO" sz="1900" kern="1200"/>
            <a:t>Prin natura sa, proiectul îmbină funcționalitățile specifice aplicațiilor tradiționale de informații despre filme, similare cu platforme populare precum IMDB, cu aspecte caracteristice aplicațiilor de microblogging, precum Twitter, permițând utilizatorilor nu doar să acceseze și să descopere filme noi, dar și să-și exprime opiniile personale într-un format interactiv și social.</a:t>
          </a:r>
          <a:endParaRPr lang="en-US" sz="1900" kern="1200"/>
        </a:p>
      </dsp:txBody>
      <dsp:txXfrm>
        <a:off x="82474" y="1860546"/>
        <a:ext cx="7259475" cy="1524532"/>
      </dsp:txXfrm>
    </dsp:sp>
    <dsp:sp modelId="{37548725-5165-4A4B-BEA3-EFFDEF8D1BBC}">
      <dsp:nvSpPr>
        <dsp:cNvPr id="0" name=""/>
        <dsp:cNvSpPr/>
      </dsp:nvSpPr>
      <dsp:spPr>
        <a:xfrm>
          <a:off x="0" y="3522272"/>
          <a:ext cx="7424423" cy="1689480"/>
        </a:xfrm>
        <a:prstGeom prst="roundRect">
          <a:avLst/>
        </a:prstGeom>
        <a:solidFill>
          <a:schemeClr val="accent2">
            <a:hueOff val="-18885518"/>
            <a:satOff val="36351"/>
            <a:lumOff val="-2509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Sistemul va fi construit pe o arhitectură de tip client-server, în care partea de client va include o interfață grafică intuitivă, accesibilă și prietenoasă pentru utilizator, iar partea de server va gestiona bazele de date care stochează informațiile esențiale despre utilizatori și filmele disponibile pe platformă.</a:t>
          </a:r>
        </a:p>
      </dsp:txBody>
      <dsp:txXfrm>
        <a:off x="82474" y="3604746"/>
        <a:ext cx="7259475" cy="15245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39D5C6-E58E-4C8C-95B5-E1BCB787C95E}">
      <dsp:nvSpPr>
        <dsp:cNvPr id="0" name=""/>
        <dsp:cNvSpPr/>
      </dsp:nvSpPr>
      <dsp:spPr>
        <a:xfrm>
          <a:off x="0" y="741632"/>
          <a:ext cx="7424423" cy="6879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a:t>Backend: </a:t>
          </a:r>
          <a:r>
            <a:rPr lang="en-US" sz="2800" kern="1200"/>
            <a:t>Java și Spring Boot pentru logica de server.</a:t>
          </a:r>
        </a:p>
      </dsp:txBody>
      <dsp:txXfrm>
        <a:off x="33583" y="775215"/>
        <a:ext cx="7357257" cy="620794"/>
      </dsp:txXfrm>
    </dsp:sp>
    <dsp:sp modelId="{6B8399ED-F9F7-4CEE-BDEB-8492C010440F}">
      <dsp:nvSpPr>
        <dsp:cNvPr id="0" name=""/>
        <dsp:cNvSpPr/>
      </dsp:nvSpPr>
      <dsp:spPr>
        <a:xfrm>
          <a:off x="0" y="1510232"/>
          <a:ext cx="7424423" cy="687960"/>
        </a:xfrm>
        <a:prstGeom prst="roundRect">
          <a:avLst/>
        </a:prstGeom>
        <a:solidFill>
          <a:schemeClr val="accent2">
            <a:hueOff val="-4721380"/>
            <a:satOff val="9088"/>
            <a:lumOff val="-62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a:t>Frontend: </a:t>
          </a:r>
          <a:r>
            <a:rPr lang="en-US" sz="2800" kern="1200"/>
            <a:t>React.</a:t>
          </a:r>
        </a:p>
      </dsp:txBody>
      <dsp:txXfrm>
        <a:off x="33583" y="1543815"/>
        <a:ext cx="7357257" cy="620794"/>
      </dsp:txXfrm>
    </dsp:sp>
    <dsp:sp modelId="{4C4BE3AF-6309-4C21-9F93-9DE329BADE68}">
      <dsp:nvSpPr>
        <dsp:cNvPr id="0" name=""/>
        <dsp:cNvSpPr/>
      </dsp:nvSpPr>
      <dsp:spPr>
        <a:xfrm>
          <a:off x="0" y="2278832"/>
          <a:ext cx="7424423" cy="687960"/>
        </a:xfrm>
        <a:prstGeom prst="roundRect">
          <a:avLst/>
        </a:prstGeom>
        <a:solidFill>
          <a:schemeClr val="accent2">
            <a:hueOff val="-9442759"/>
            <a:satOff val="18175"/>
            <a:lumOff val="-125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a:t>Bază de Date: </a:t>
          </a:r>
          <a:r>
            <a:rPr lang="en-US" sz="2800" kern="1200"/>
            <a:t>MySQL.</a:t>
          </a:r>
        </a:p>
      </dsp:txBody>
      <dsp:txXfrm>
        <a:off x="33583" y="2312415"/>
        <a:ext cx="7357257" cy="620794"/>
      </dsp:txXfrm>
    </dsp:sp>
    <dsp:sp modelId="{BEFB435B-40FD-4D0F-9403-70993D72779C}">
      <dsp:nvSpPr>
        <dsp:cNvPr id="0" name=""/>
        <dsp:cNvSpPr/>
      </dsp:nvSpPr>
      <dsp:spPr>
        <a:xfrm>
          <a:off x="0" y="3047432"/>
          <a:ext cx="7424423" cy="687960"/>
        </a:xfrm>
        <a:prstGeom prst="roundRect">
          <a:avLst/>
        </a:prstGeom>
        <a:solidFill>
          <a:schemeClr val="accent2">
            <a:hueOff val="-14164138"/>
            <a:satOff val="27263"/>
            <a:lumOff val="-1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a:t>Securitate și Autentificare: </a:t>
          </a:r>
          <a:r>
            <a:rPr lang="en-US" sz="2800" kern="1200"/>
            <a:t>Spring Security cu JWT.</a:t>
          </a:r>
        </a:p>
      </dsp:txBody>
      <dsp:txXfrm>
        <a:off x="33583" y="3081015"/>
        <a:ext cx="7357257" cy="620794"/>
      </dsp:txXfrm>
    </dsp:sp>
    <dsp:sp modelId="{C274DC68-71F3-44FA-AEA8-9D45E939BE8A}">
      <dsp:nvSpPr>
        <dsp:cNvPr id="0" name=""/>
        <dsp:cNvSpPr/>
      </dsp:nvSpPr>
      <dsp:spPr>
        <a:xfrm>
          <a:off x="0" y="3816032"/>
          <a:ext cx="7424423" cy="687960"/>
        </a:xfrm>
        <a:prstGeom prst="roundRect">
          <a:avLst/>
        </a:prstGeom>
        <a:solidFill>
          <a:schemeClr val="accent2">
            <a:hueOff val="-18885518"/>
            <a:satOff val="36351"/>
            <a:lumOff val="-2509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a:t>Mesagerie: </a:t>
          </a:r>
          <a:r>
            <a:rPr lang="en-US" sz="2800" kern="1200"/>
            <a:t>WebSocket pentru comunicare în timp real.</a:t>
          </a:r>
        </a:p>
      </dsp:txBody>
      <dsp:txXfrm>
        <a:off x="33583" y="3849615"/>
        <a:ext cx="7357257" cy="62079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1/14/2025</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B16356-3B28-4AAF-8099-7941810E2475}" type="datetimeFigureOut">
              <a:rPr lang="en-US" smtClean="0"/>
              <a:t>1/14/2025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DA344-5FA2-43F7-9D95-CA56C82B080A}" type="slidenum">
              <a:rPr lang="en-US" smtClean="0"/>
              <a:t>‹#›</a:t>
            </a:fld>
            <a:endParaRPr lang="en-US"/>
          </a:p>
        </p:txBody>
      </p:sp>
    </p:spTree>
    <p:extLst>
      <p:ext uri="{BB962C8B-B14F-4D97-AF65-F5344CB8AC3E}">
        <p14:creationId xmlns:p14="http://schemas.microsoft.com/office/powerpoint/2010/main" val="1255762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a:t>
            </a:fld>
            <a:endParaRPr lang="en-US"/>
          </a:p>
        </p:txBody>
      </p:sp>
    </p:spTree>
    <p:extLst>
      <p:ext uri="{BB962C8B-B14F-4D97-AF65-F5344CB8AC3E}">
        <p14:creationId xmlns:p14="http://schemas.microsoft.com/office/powerpoint/2010/main" val="695444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2</a:t>
            </a:fld>
            <a:endParaRPr lang="en-US"/>
          </a:p>
        </p:txBody>
      </p:sp>
    </p:spTree>
    <p:extLst>
      <p:ext uri="{BB962C8B-B14F-4D97-AF65-F5344CB8AC3E}">
        <p14:creationId xmlns:p14="http://schemas.microsoft.com/office/powerpoint/2010/main" val="3727634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6</a:t>
            </a:fld>
            <a:endParaRPr lang="en-US"/>
          </a:p>
        </p:txBody>
      </p:sp>
    </p:spTree>
    <p:extLst>
      <p:ext uri="{BB962C8B-B14F-4D97-AF65-F5344CB8AC3E}">
        <p14:creationId xmlns:p14="http://schemas.microsoft.com/office/powerpoint/2010/main" val="1183104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7</a:t>
            </a:fld>
            <a:endParaRPr lang="en-US"/>
          </a:p>
        </p:txBody>
      </p:sp>
    </p:spTree>
    <p:extLst>
      <p:ext uri="{BB962C8B-B14F-4D97-AF65-F5344CB8AC3E}">
        <p14:creationId xmlns:p14="http://schemas.microsoft.com/office/powerpoint/2010/main" val="3930675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D6D8061D-18C3-4F4F-85EF-561633F58754}" type="datetimeFigureOut">
              <a:rPr lang="en-US" smtClean="0"/>
              <a:t>1/14/2025</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411565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D6D8061D-18C3-4F4F-85EF-561633F58754}" type="datetimeFigureOut">
              <a:rPr lang="en-US" smtClean="0"/>
              <a:t>1/14/2025</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61895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D6D8061D-18C3-4F4F-85EF-561633F58754}" type="datetimeFigureOut">
              <a:rPr lang="en-US" smtClean="0"/>
              <a:t>1/14/2025</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722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4AAEB19-4B49-2801-9B15-7682CDF04C04}"/>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D23C3EC-28B3-4644-8BE5-3288734B463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857468" y="486137"/>
            <a:ext cx="5427584" cy="3599727"/>
          </a:xfrm>
        </p:spPr>
        <p:txBody>
          <a:bodyPr anchor="b" anchorCtr="0">
            <a:noAutofit/>
          </a:bodyPr>
          <a:lstStyle>
            <a:lvl1pPr algn="l">
              <a:defRPr sz="4400" cap="all" baseline="0">
                <a:solidFill>
                  <a:schemeClr val="accent1"/>
                </a:solidFill>
              </a:defRPr>
            </a:lvl1pPr>
          </a:lstStyle>
          <a:p>
            <a:r>
              <a:rPr lang="en-US" dirty="0"/>
              <a:t>Click to add title</a:t>
            </a:r>
          </a:p>
        </p:txBody>
      </p:sp>
      <p:sp>
        <p:nvSpPr>
          <p:cNvPr id="13" name="Picture Placeholder 12">
            <a:extLst>
              <a:ext uri="{FF2B5EF4-FFF2-40B4-BE49-F238E27FC236}">
                <a16:creationId xmlns:a16="http://schemas.microsoft.com/office/drawing/2014/main" id="{B64FCBF4-90E6-FFAA-143D-3A01CE52569B}"/>
              </a:ext>
            </a:extLst>
          </p:cNvPr>
          <p:cNvSpPr>
            <a:spLocks noGrp="1"/>
          </p:cNvSpPr>
          <p:nvPr>
            <p:ph type="pic" sz="quarter" idx="10"/>
          </p:nvPr>
        </p:nvSpPr>
        <p:spPr>
          <a:xfrm>
            <a:off x="5624774" y="-6713"/>
            <a:ext cx="6578801" cy="6894576"/>
          </a:xfrm>
          <a:custGeom>
            <a:avLst/>
            <a:gdLst>
              <a:gd name="connsiteX0" fmla="*/ 0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0 w 6613525"/>
              <a:gd name="connsiteY4" fmla="*/ 0 h 6858000"/>
              <a:gd name="connsiteX0" fmla="*/ 1875099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1875099 w 6613525"/>
              <a:gd name="connsiteY4" fmla="*/ 0 h 6858000"/>
              <a:gd name="connsiteX0" fmla="*/ 1840375 w 6578801"/>
              <a:gd name="connsiteY0" fmla="*/ 0 h 6869575"/>
              <a:gd name="connsiteX1" fmla="*/ 6578801 w 6578801"/>
              <a:gd name="connsiteY1" fmla="*/ 0 h 6869575"/>
              <a:gd name="connsiteX2" fmla="*/ 6578801 w 6578801"/>
              <a:gd name="connsiteY2" fmla="*/ 6858000 h 6869575"/>
              <a:gd name="connsiteX3" fmla="*/ 0 w 6578801"/>
              <a:gd name="connsiteY3" fmla="*/ 6869575 h 6869575"/>
              <a:gd name="connsiteX4" fmla="*/ 1840375 w 6578801"/>
              <a:gd name="connsiteY4" fmla="*/ 0 h 686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8801" h="6869575">
                <a:moveTo>
                  <a:pt x="1840375" y="0"/>
                </a:moveTo>
                <a:lnTo>
                  <a:pt x="6578801" y="0"/>
                </a:lnTo>
                <a:lnTo>
                  <a:pt x="6578801" y="6858000"/>
                </a:lnTo>
                <a:lnTo>
                  <a:pt x="0" y="6869575"/>
                </a:lnTo>
                <a:lnTo>
                  <a:pt x="1840375" y="0"/>
                </a:lnTo>
                <a:close/>
              </a:path>
            </a:pathLst>
          </a:custGeom>
        </p:spPr>
        <p:txBody>
          <a:bodyPr tIns="274320" rIns="274320">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10072401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E1BBEEFE-AE8A-8083-54B6-DBE9BC0E9F10}"/>
              </a:ext>
              <a:ext uri="{C183D7F6-B498-43B3-948B-1728B52AA6E4}">
                <adec:decorative xmlns:adec="http://schemas.microsoft.com/office/drawing/2017/decorative" val="1"/>
              </a:ext>
            </a:extLst>
          </p:cNvPr>
          <p:cNvSpPr/>
          <p:nvPr userDrawn="1"/>
        </p:nvSpPr>
        <p:spPr>
          <a:xfrm>
            <a:off x="-42863" y="0"/>
            <a:ext cx="4658392" cy="6858000"/>
          </a:xfrm>
          <a:custGeom>
            <a:avLst/>
            <a:gdLst>
              <a:gd name="connsiteX0" fmla="*/ 0 w 4658392"/>
              <a:gd name="connsiteY0" fmla="*/ 0 h 6858000"/>
              <a:gd name="connsiteX1" fmla="*/ 4658392 w 4658392"/>
              <a:gd name="connsiteY1" fmla="*/ 0 h 6858000"/>
              <a:gd name="connsiteX2" fmla="*/ 2820797 w 4658392"/>
              <a:gd name="connsiteY2" fmla="*/ 6858000 h 6858000"/>
              <a:gd name="connsiteX3" fmla="*/ 0 w 4658392"/>
              <a:gd name="connsiteY3" fmla="*/ 6858000 h 6858000"/>
              <a:gd name="connsiteX4" fmla="*/ 0 w 465839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8392" h="6858000">
                <a:moveTo>
                  <a:pt x="0" y="0"/>
                </a:moveTo>
                <a:lnTo>
                  <a:pt x="4658392" y="0"/>
                </a:lnTo>
                <a:lnTo>
                  <a:pt x="2820797" y="6858000"/>
                </a:lnTo>
                <a:lnTo>
                  <a:pt x="0" y="6858000"/>
                </a:lnTo>
                <a:lnTo>
                  <a:pt x="0" y="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 name="Straight Connector 7">
            <a:extLst>
              <a:ext uri="{FF2B5EF4-FFF2-40B4-BE49-F238E27FC236}">
                <a16:creationId xmlns:a16="http://schemas.microsoft.com/office/drawing/2014/main" id="{E64FF31D-04D7-B1F4-53B1-AA4170602E03}"/>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9F040EF-92FF-AEA1-BBA6-A4B739E11945}"/>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CA59A84-C321-FDF9-555F-1FB322EBBC7B}"/>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509286"/>
            <a:ext cx="3200400" cy="5617193"/>
          </a:xfrm>
        </p:spPr>
        <p:txBody>
          <a:bodyPr>
            <a:noAutofit/>
          </a:body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023412" y="509286"/>
            <a:ext cx="4328932" cy="5617194"/>
          </a:xfrm>
        </p:spPr>
        <p:txBody>
          <a:bodyPr anchor="ctr" anchorCtr="0">
            <a:normAutofit/>
          </a:bodyPr>
          <a:lstStyle>
            <a:lvl1pPr marL="0" indent="0">
              <a:lnSpc>
                <a:spcPct val="150000"/>
              </a:lnSpc>
              <a:spcBef>
                <a:spcPts val="1000"/>
              </a:spcBef>
              <a:buNone/>
              <a:defRPr sz="1800"/>
            </a:lvl1pPr>
            <a:lvl2pPr marL="457200" indent="0">
              <a:lnSpc>
                <a:spcPct val="150000"/>
              </a:lnSpc>
              <a:spcBef>
                <a:spcPts val="1000"/>
              </a:spcBef>
              <a:buNone/>
              <a:defRPr sz="1600"/>
            </a:lvl2pPr>
            <a:lvl3pPr marL="914400" indent="0">
              <a:lnSpc>
                <a:spcPct val="150000"/>
              </a:lnSpc>
              <a:spcBef>
                <a:spcPts val="1000"/>
              </a:spcBef>
              <a:buNone/>
              <a:defRPr sz="1400"/>
            </a:lvl3pPr>
            <a:lvl4pPr marL="1371600" indent="0">
              <a:lnSpc>
                <a:spcPct val="150000"/>
              </a:lnSpc>
              <a:spcBef>
                <a:spcPts val="1000"/>
              </a:spcBef>
              <a:buNone/>
              <a:defRPr sz="1200"/>
            </a:lvl4pPr>
            <a:lvl5pPr marL="1828800" indent="0">
              <a:lnSpc>
                <a:spcPct val="150000"/>
              </a:lnSpc>
              <a:spcBef>
                <a:spcPts val="1000"/>
              </a:spcBef>
              <a:buNone/>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760CD5A6-A0E4-A658-65B1-0D6C0533166A}"/>
              </a:ext>
            </a:extLst>
          </p:cNvPr>
          <p:cNvSpPr>
            <a:spLocks noGrp="1"/>
          </p:cNvSpPr>
          <p:nvPr>
            <p:ph type="pic" sz="quarter" idx="13"/>
          </p:nvPr>
        </p:nvSpPr>
        <p:spPr>
          <a:xfrm>
            <a:off x="9548813" y="-22860"/>
            <a:ext cx="2651760" cy="6903720"/>
          </a:xfrm>
        </p:spPr>
        <p:txBody>
          <a:bodyPr lIns="182880" tIns="274320" rIns="182880">
            <a:normAutofit/>
          </a:bodyPr>
          <a:lstStyle>
            <a:lvl1pPr marL="0" indent="0" algn="ctr">
              <a:buNone/>
              <a:defRPr sz="20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1/14/2025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25005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D6D8061D-18C3-4F4F-85EF-561633F58754}" type="datetimeFigureOut">
              <a:rPr lang="en-US" smtClean="0"/>
              <a:t>1/14/2025</a:t>
            </a:fld>
            <a:endParaRPr lang="en-US"/>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67895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D6D8061D-18C3-4F4F-85EF-561633F58754}" type="datetimeFigureOut">
              <a:rPr lang="en-US" smtClean="0"/>
              <a:t>1/14/2025</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535638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D6D8061D-18C3-4F4F-85EF-561633F58754}" type="datetimeFigureOut">
              <a:rPr lang="en-US" smtClean="0"/>
              <a:t>1/14/2025</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0812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D6D8061D-18C3-4F4F-85EF-561633F58754}" type="datetimeFigureOut">
              <a:rPr lang="en-US" smtClean="0"/>
              <a:t>1/14/2025</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87720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D6D8061D-18C3-4F4F-85EF-561633F58754}" type="datetimeFigureOut">
              <a:rPr lang="en-US" smtClean="0"/>
              <a:t>1/14/2025</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049826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D6D8061D-18C3-4F4F-85EF-561633F58754}" type="datetimeFigureOut">
              <a:rPr lang="en-US" smtClean="0"/>
              <a:t>1/14/2025</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762831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D6D8061D-18C3-4F4F-85EF-561633F58754}" type="datetimeFigureOut">
              <a:rPr lang="en-US" smtClean="0"/>
              <a:t>1/14/2025</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719983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D6D8061D-18C3-4F4F-85EF-561633F58754}" type="datetimeFigureOut">
              <a:rPr lang="en-US" smtClean="0"/>
              <a:t>1/14/2025</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979663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D6D8061D-18C3-4F4F-85EF-561633F58754}" type="datetimeFigureOut">
              <a:rPr lang="en-US" smtClean="0"/>
              <a:t>1/14/2025</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556065105"/>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8" name="Rectangle 27">
            <a:extLst>
              <a:ext uri="{FF2B5EF4-FFF2-40B4-BE49-F238E27FC236}">
                <a16:creationId xmlns:a16="http://schemas.microsoft.com/office/drawing/2014/main" id="{82950D9A-4705-4314-961A-4F88B2CE4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13969F2-ED52-4E5C-B3FC-01E01B8B9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2"/>
            <a:ext cx="12192000" cy="68573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6FEC93CF-2672-7D78-F278-58C5E012E0DF}"/>
              </a:ext>
            </a:extLst>
          </p:cNvPr>
          <p:cNvSpPr>
            <a:spLocks noGrp="1"/>
          </p:cNvSpPr>
          <p:nvPr>
            <p:ph type="ctrTitle"/>
          </p:nvPr>
        </p:nvSpPr>
        <p:spPr>
          <a:xfrm>
            <a:off x="871870" y="749595"/>
            <a:ext cx="5645888" cy="3902149"/>
          </a:xfrm>
        </p:spPr>
        <p:txBody>
          <a:bodyPr vert="horz" lIns="91440" tIns="45720" rIns="91440" bIns="45720" rtlCol="0" anchor="t">
            <a:normAutofit/>
          </a:bodyPr>
          <a:lstStyle/>
          <a:p>
            <a:r>
              <a:rPr lang="ro-RO" sz="3600" b="1" dirty="0"/>
              <a:t>Platforma Web Pentru Recomand</a:t>
            </a:r>
            <a:r>
              <a:rPr lang="ro-RO" sz="3600" dirty="0"/>
              <a:t>ă</a:t>
            </a:r>
            <a:r>
              <a:rPr lang="ro-RO" sz="3600" b="1" dirty="0"/>
              <a:t>ri Filme</a:t>
            </a:r>
            <a:endParaRPr lang="en-US" sz="3600" b="1" i="1" kern="1200" cap="all" baseline="0" dirty="0">
              <a:solidFill>
                <a:schemeClr val="tx2"/>
              </a:solidFill>
            </a:endParaRPr>
          </a:p>
        </p:txBody>
      </p:sp>
      <p:pic>
        <p:nvPicPr>
          <p:cNvPr id="6" name="Picture Placeholder 5" descr="A movie theater with popcorn and movie reels&#10;&#10;Description automatically generated">
            <a:extLst>
              <a:ext uri="{FF2B5EF4-FFF2-40B4-BE49-F238E27FC236}">
                <a16:creationId xmlns:a16="http://schemas.microsoft.com/office/drawing/2014/main" id="{6167D4F7-4D4D-82CE-3F8D-7AA746C0DC75}"/>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4089" r="4090" b="1"/>
          <a:stretch/>
        </p:blipFill>
        <p:spPr>
          <a:xfrm>
            <a:off x="5879804" y="-6350"/>
            <a:ext cx="6312196" cy="6874330"/>
          </a:xfrm>
          <a:custGeom>
            <a:avLst/>
            <a:gdLst/>
            <a:ahLst/>
            <a:cxnLst/>
            <a:rect l="l" t="t" r="r" b="b"/>
            <a:pathLst>
              <a:path w="6312196" h="6874330">
                <a:moveTo>
                  <a:pt x="2047193" y="0"/>
                </a:moveTo>
                <a:lnTo>
                  <a:pt x="6312196" y="0"/>
                </a:lnTo>
                <a:lnTo>
                  <a:pt x="6312196" y="6874330"/>
                </a:lnTo>
                <a:lnTo>
                  <a:pt x="0" y="6874330"/>
                </a:lnTo>
                <a:close/>
              </a:path>
            </a:pathLst>
          </a:custGeom>
        </p:spPr>
      </p:pic>
      <p:cxnSp>
        <p:nvCxnSpPr>
          <p:cNvPr id="32" name="Straight Connector 31">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634715" y="0"/>
            <a:ext cx="914401"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89943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7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48" name="Rectangle 47">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C64A9919-C77B-4DEE-B7F8-B9A289E9E6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7289975" cy="133894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F67B5ED5-2C08-4519-B88A-E933BAA84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827850"/>
            <a:ext cx="12192000" cy="20540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EDCD51-938B-7169-C171-6C9CF3B31E7E}"/>
              </a:ext>
            </a:extLst>
          </p:cNvPr>
          <p:cNvSpPr>
            <a:spLocks noGrp="1"/>
          </p:cNvSpPr>
          <p:nvPr>
            <p:ph type="title"/>
          </p:nvPr>
        </p:nvSpPr>
        <p:spPr>
          <a:xfrm>
            <a:off x="1034143" y="5234529"/>
            <a:ext cx="10102920" cy="675417"/>
          </a:xfrm>
        </p:spPr>
        <p:txBody>
          <a:bodyPr vert="horz" lIns="91440" tIns="45720" rIns="91440" bIns="45720" rtlCol="0" anchor="b">
            <a:normAutofit/>
          </a:bodyPr>
          <a:lstStyle/>
          <a:p>
            <a:pPr algn="ctr"/>
            <a:r>
              <a:rPr lang="en-US" sz="4000" b="1"/>
              <a:t>Diagrama de obiecte</a:t>
            </a:r>
          </a:p>
        </p:txBody>
      </p:sp>
      <p:cxnSp>
        <p:nvCxnSpPr>
          <p:cNvPr id="54" name="Straight Connector 53">
            <a:extLst>
              <a:ext uri="{FF2B5EF4-FFF2-40B4-BE49-F238E27FC236}">
                <a16:creationId xmlns:a16="http://schemas.microsoft.com/office/drawing/2014/main" id="{4BB9CE4F-048D-4320-B7EF-E5AEA4020C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60990" y="0"/>
            <a:ext cx="863010" cy="485029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17DE3F0-E5A7-4C2D-927E-5663808678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632375"/>
            <a:ext cx="3875314" cy="11954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E9EA87C-793F-4321-A0BC-4DB860289D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763624" y="1392865"/>
            <a:ext cx="1428376" cy="345743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EE00FC4-5601-4185-8A23-E15BD4D7B4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367404" y="0"/>
            <a:ext cx="1824596" cy="433891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computer&#10;&#10;Description automatically generated">
            <a:extLst>
              <a:ext uri="{FF2B5EF4-FFF2-40B4-BE49-F238E27FC236}">
                <a16:creationId xmlns:a16="http://schemas.microsoft.com/office/drawing/2014/main" id="{507358CC-0DF8-E004-84A4-A921A5A873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4371" y="533400"/>
            <a:ext cx="8223258" cy="3721025"/>
          </a:xfrm>
          <a:prstGeom prst="rect">
            <a:avLst/>
          </a:prstGeom>
        </p:spPr>
      </p:pic>
    </p:spTree>
    <p:extLst>
      <p:ext uri="{BB962C8B-B14F-4D97-AF65-F5344CB8AC3E}">
        <p14:creationId xmlns:p14="http://schemas.microsoft.com/office/powerpoint/2010/main" val="401443418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ECF69-F980-A609-AB4C-F3AAE9B50A81}"/>
              </a:ext>
            </a:extLst>
          </p:cNvPr>
          <p:cNvSpPr>
            <a:spLocks noGrp="1"/>
          </p:cNvSpPr>
          <p:nvPr>
            <p:ph type="title"/>
          </p:nvPr>
        </p:nvSpPr>
        <p:spPr>
          <a:xfrm>
            <a:off x="1747157" y="54430"/>
            <a:ext cx="9002486" cy="674913"/>
          </a:xfrm>
        </p:spPr>
        <p:txBody>
          <a:bodyPr>
            <a:normAutofit/>
          </a:bodyPr>
          <a:lstStyle/>
          <a:p>
            <a:pPr algn="ctr"/>
            <a:r>
              <a:rPr lang="en-US" sz="3200" b="1" dirty="0" err="1"/>
              <a:t>Diagrama</a:t>
            </a:r>
            <a:r>
              <a:rPr lang="en-US" sz="3200" b="1" dirty="0"/>
              <a:t> de </a:t>
            </a:r>
            <a:r>
              <a:rPr lang="en-US" sz="3200" b="1" dirty="0" err="1"/>
              <a:t>Secven</a:t>
            </a:r>
            <a:r>
              <a:rPr lang="en-US" sz="3200" dirty="0" err="1"/>
              <a:t>ț</a:t>
            </a:r>
            <a:r>
              <a:rPr lang="en-US" sz="3200" b="1" dirty="0" err="1"/>
              <a:t>iere</a:t>
            </a:r>
            <a:r>
              <a:rPr lang="en-US" sz="3200" b="1" dirty="0"/>
              <a:t>:</a:t>
            </a:r>
          </a:p>
        </p:txBody>
      </p:sp>
      <p:pic>
        <p:nvPicPr>
          <p:cNvPr id="6" name="Picture 5" descr="A black and white grid&#10;&#10;Description automatically generated">
            <a:extLst>
              <a:ext uri="{FF2B5EF4-FFF2-40B4-BE49-F238E27FC236}">
                <a16:creationId xmlns:a16="http://schemas.microsoft.com/office/drawing/2014/main" id="{DB17C1D9-5CA7-C595-1BE8-5BD517E71C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729343"/>
            <a:ext cx="11887200" cy="6057100"/>
          </a:xfrm>
          <a:prstGeom prst="rect">
            <a:avLst/>
          </a:prstGeom>
        </p:spPr>
      </p:pic>
    </p:spTree>
    <p:extLst>
      <p:ext uri="{BB962C8B-B14F-4D97-AF65-F5344CB8AC3E}">
        <p14:creationId xmlns:p14="http://schemas.microsoft.com/office/powerpoint/2010/main" val="203504595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ED61EC8C-9F54-4671-8E82-4AE6101D6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177768" y="0"/>
            <a:ext cx="5014232" cy="6868738"/>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4584879"/>
              <a:gd name="connsiteY0" fmla="*/ 0 h 6863976"/>
              <a:gd name="connsiteX1" fmla="*/ 4584879 w 4584879"/>
              <a:gd name="connsiteY1" fmla="*/ 0 h 6863976"/>
              <a:gd name="connsiteX2" fmla="*/ 2713264 w 4584879"/>
              <a:gd name="connsiteY2" fmla="*/ 6863976 h 6863976"/>
              <a:gd name="connsiteX3" fmla="*/ 0 w 4584879"/>
              <a:gd name="connsiteY3" fmla="*/ 6863976 h 6863976"/>
              <a:gd name="connsiteX4" fmla="*/ 0 w 4584879"/>
              <a:gd name="connsiteY4" fmla="*/ 0 h 6863976"/>
              <a:gd name="connsiteX0" fmla="*/ 0 w 4408998"/>
              <a:gd name="connsiteY0" fmla="*/ 4762 h 6868738"/>
              <a:gd name="connsiteX1" fmla="*/ 4408998 w 4408998"/>
              <a:gd name="connsiteY1" fmla="*/ 0 h 6868738"/>
              <a:gd name="connsiteX2" fmla="*/ 2713264 w 4408998"/>
              <a:gd name="connsiteY2" fmla="*/ 6868738 h 6868738"/>
              <a:gd name="connsiteX3" fmla="*/ 0 w 4408998"/>
              <a:gd name="connsiteY3" fmla="*/ 6868738 h 6868738"/>
              <a:gd name="connsiteX4" fmla="*/ 0 w 4408998"/>
              <a:gd name="connsiteY4" fmla="*/ 4762 h 6868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8998" h="6868738">
                <a:moveTo>
                  <a:pt x="0" y="4762"/>
                </a:moveTo>
                <a:lnTo>
                  <a:pt x="4408998" y="0"/>
                </a:lnTo>
                <a:lnTo>
                  <a:pt x="2713264" y="6868738"/>
                </a:lnTo>
                <a:lnTo>
                  <a:pt x="0" y="6868738"/>
                </a:lnTo>
                <a:lnTo>
                  <a:pt x="0" y="476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8E20886-679F-AC97-F6A6-42FCBDFB865D}"/>
              </a:ext>
            </a:extLst>
          </p:cNvPr>
          <p:cNvSpPr>
            <a:spLocks noGrp="1"/>
          </p:cNvSpPr>
          <p:nvPr>
            <p:ph type="title"/>
          </p:nvPr>
        </p:nvSpPr>
        <p:spPr>
          <a:xfrm>
            <a:off x="7758752" y="3109913"/>
            <a:ext cx="3738926" cy="3076576"/>
          </a:xfrm>
        </p:spPr>
        <p:txBody>
          <a:bodyPr vert="horz" lIns="91440" tIns="45720" rIns="91440" bIns="45720" rtlCol="0" anchor="b">
            <a:normAutofit/>
          </a:bodyPr>
          <a:lstStyle/>
          <a:p>
            <a:pPr algn="r"/>
            <a:r>
              <a:rPr lang="en-US" b="1" dirty="0" err="1"/>
              <a:t>Diagrama</a:t>
            </a:r>
            <a:r>
              <a:rPr lang="en-US" b="1" dirty="0"/>
              <a:t> de </a:t>
            </a:r>
            <a:r>
              <a:rPr lang="en-US" b="1" dirty="0" err="1"/>
              <a:t>Activitate</a:t>
            </a:r>
            <a:endParaRPr lang="en-US" b="1" dirty="0"/>
          </a:p>
        </p:txBody>
      </p:sp>
      <p:pic>
        <p:nvPicPr>
          <p:cNvPr id="4" name="Picture 3" descr="A diagram of a diagram&#10;&#10;Description automatically generated">
            <a:extLst>
              <a:ext uri="{FF2B5EF4-FFF2-40B4-BE49-F238E27FC236}">
                <a16:creationId xmlns:a16="http://schemas.microsoft.com/office/drawing/2014/main" id="{D212AC2A-CEB1-364B-C5B6-7A6AA25836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3066" y="203498"/>
            <a:ext cx="2647023" cy="6340177"/>
          </a:xfrm>
          <a:prstGeom prst="rect">
            <a:avLst/>
          </a:prstGeom>
        </p:spPr>
      </p:pic>
      <p:cxnSp>
        <p:nvCxnSpPr>
          <p:cNvPr id="27" name="Straight Connector 26">
            <a:extLst>
              <a:ext uri="{FF2B5EF4-FFF2-40B4-BE49-F238E27FC236}">
                <a16:creationId xmlns:a16="http://schemas.microsoft.com/office/drawing/2014/main" id="{3A5D40F5-A8C4-4952-BCA6-4D0D14F8BF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758751" y="0"/>
            <a:ext cx="532263"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3300278"/>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1" name="Straight Connector 5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65" name="Rectangle 64">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ED61EC8C-9F54-4671-8E82-4AE6101D6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177768" y="0"/>
            <a:ext cx="5014232" cy="6868738"/>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4584879"/>
              <a:gd name="connsiteY0" fmla="*/ 0 h 6863976"/>
              <a:gd name="connsiteX1" fmla="*/ 4584879 w 4584879"/>
              <a:gd name="connsiteY1" fmla="*/ 0 h 6863976"/>
              <a:gd name="connsiteX2" fmla="*/ 2713264 w 4584879"/>
              <a:gd name="connsiteY2" fmla="*/ 6863976 h 6863976"/>
              <a:gd name="connsiteX3" fmla="*/ 0 w 4584879"/>
              <a:gd name="connsiteY3" fmla="*/ 6863976 h 6863976"/>
              <a:gd name="connsiteX4" fmla="*/ 0 w 4584879"/>
              <a:gd name="connsiteY4" fmla="*/ 0 h 6863976"/>
              <a:gd name="connsiteX0" fmla="*/ 0 w 4408998"/>
              <a:gd name="connsiteY0" fmla="*/ 4762 h 6868738"/>
              <a:gd name="connsiteX1" fmla="*/ 4408998 w 4408998"/>
              <a:gd name="connsiteY1" fmla="*/ 0 h 6868738"/>
              <a:gd name="connsiteX2" fmla="*/ 2713264 w 4408998"/>
              <a:gd name="connsiteY2" fmla="*/ 6868738 h 6868738"/>
              <a:gd name="connsiteX3" fmla="*/ 0 w 4408998"/>
              <a:gd name="connsiteY3" fmla="*/ 6868738 h 6868738"/>
              <a:gd name="connsiteX4" fmla="*/ 0 w 4408998"/>
              <a:gd name="connsiteY4" fmla="*/ 4762 h 6868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8998" h="6868738">
                <a:moveTo>
                  <a:pt x="0" y="4762"/>
                </a:moveTo>
                <a:lnTo>
                  <a:pt x="4408998" y="0"/>
                </a:lnTo>
                <a:lnTo>
                  <a:pt x="2713264" y="6868738"/>
                </a:lnTo>
                <a:lnTo>
                  <a:pt x="0" y="6868738"/>
                </a:lnTo>
                <a:lnTo>
                  <a:pt x="0" y="476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BD875A4-3DBE-D3F0-3AA0-DF327C6C5F5A}"/>
              </a:ext>
            </a:extLst>
          </p:cNvPr>
          <p:cNvSpPr>
            <a:spLocks noGrp="1"/>
          </p:cNvSpPr>
          <p:nvPr>
            <p:ph type="title"/>
          </p:nvPr>
        </p:nvSpPr>
        <p:spPr>
          <a:xfrm>
            <a:off x="7758752" y="3109913"/>
            <a:ext cx="3738926" cy="3076576"/>
          </a:xfrm>
        </p:spPr>
        <p:txBody>
          <a:bodyPr vert="horz" lIns="91440" tIns="45720" rIns="91440" bIns="45720" rtlCol="0" anchor="b">
            <a:normAutofit/>
          </a:bodyPr>
          <a:lstStyle/>
          <a:p>
            <a:pPr algn="r"/>
            <a:r>
              <a:rPr lang="en-US" b="1" dirty="0" err="1"/>
              <a:t>Diagrama</a:t>
            </a:r>
            <a:r>
              <a:rPr lang="en-US" b="1" dirty="0"/>
              <a:t> de </a:t>
            </a:r>
            <a:r>
              <a:rPr lang="en-US" b="1" dirty="0" err="1"/>
              <a:t>Tranzi</a:t>
            </a:r>
            <a:r>
              <a:rPr lang="en-US" dirty="0" err="1"/>
              <a:t>ț</a:t>
            </a:r>
            <a:r>
              <a:rPr lang="en-US" b="1" dirty="0" err="1"/>
              <a:t>ie</a:t>
            </a:r>
            <a:r>
              <a:rPr lang="en-US" b="1" dirty="0"/>
              <a:t> </a:t>
            </a:r>
            <a:r>
              <a:rPr lang="en-US" b="1" dirty="0" err="1"/>
              <a:t>St</a:t>
            </a:r>
            <a:r>
              <a:rPr lang="en-US" dirty="0" err="1"/>
              <a:t>ă</a:t>
            </a:r>
            <a:r>
              <a:rPr lang="en-US" b="1" dirty="0" err="1"/>
              <a:t>ri</a:t>
            </a:r>
            <a:endParaRPr lang="en-US" b="1" dirty="0"/>
          </a:p>
        </p:txBody>
      </p:sp>
      <p:pic>
        <p:nvPicPr>
          <p:cNvPr id="6" name="Picture 5" descr="A diagram of a product&#10;&#10;Description automatically generated">
            <a:extLst>
              <a:ext uri="{FF2B5EF4-FFF2-40B4-BE49-F238E27FC236}">
                <a16:creationId xmlns:a16="http://schemas.microsoft.com/office/drawing/2014/main" id="{C7715296-782F-7D39-D83C-F4AA2B43E2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783398"/>
            <a:ext cx="6593401" cy="5291204"/>
          </a:xfrm>
          <a:prstGeom prst="rect">
            <a:avLst/>
          </a:prstGeom>
        </p:spPr>
      </p:pic>
      <p:cxnSp>
        <p:nvCxnSpPr>
          <p:cNvPr id="69" name="Straight Connector 68">
            <a:extLst>
              <a:ext uri="{FF2B5EF4-FFF2-40B4-BE49-F238E27FC236}">
                <a16:creationId xmlns:a16="http://schemas.microsoft.com/office/drawing/2014/main" id="{3A5D40F5-A8C4-4952-BCA6-4D0D14F8BF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758751" y="0"/>
            <a:ext cx="532263"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4079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1775E6C-9FE7-4AE4-ABE7-2568D95DE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1D8699-067D-4768-9F87-3E302B3797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3"/>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0748A219-E90D-9439-C81D-0DA2B36EE3E1}"/>
              </a:ext>
            </a:extLst>
          </p:cNvPr>
          <p:cNvSpPr>
            <a:spLocks noGrp="1"/>
          </p:cNvSpPr>
          <p:nvPr>
            <p:ph type="title"/>
          </p:nvPr>
        </p:nvSpPr>
        <p:spPr>
          <a:xfrm>
            <a:off x="1129552" y="584791"/>
            <a:ext cx="9932896" cy="1148665"/>
          </a:xfrm>
        </p:spPr>
        <p:txBody>
          <a:bodyPr>
            <a:normAutofit/>
          </a:bodyPr>
          <a:lstStyle/>
          <a:p>
            <a:r>
              <a:rPr lang="en-US" b="1" dirty="0" err="1"/>
              <a:t>Diagrama</a:t>
            </a:r>
            <a:r>
              <a:rPr lang="en-US" b="1" dirty="0"/>
              <a:t> de </a:t>
            </a:r>
            <a:r>
              <a:rPr lang="en-US" b="1" dirty="0" err="1"/>
              <a:t>comunicare</a:t>
            </a:r>
            <a:endParaRPr lang="en-US" b="1" dirty="0"/>
          </a:p>
        </p:txBody>
      </p:sp>
      <p:cxnSp>
        <p:nvCxnSpPr>
          <p:cNvPr id="15" name="Straight Connector 14">
            <a:extLst>
              <a:ext uri="{FF2B5EF4-FFF2-40B4-BE49-F238E27FC236}">
                <a16:creationId xmlns:a16="http://schemas.microsoft.com/office/drawing/2014/main" id="{E8A66062-E0FE-4EE7-9840-EC05B87ACF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A364443-B44B-44C9-B8C4-AED23CB6215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49745" y="0"/>
            <a:ext cx="340591"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3B4C179-2540-4304-9C9C-2AAAA53EFD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1313983"/>
            <a:ext cx="1769035" cy="69557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5950BAB-F521-4A52-A263-D105789771E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1185530"/>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3087726-EFA7-48B6-8527-80902BB55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968704" y="14436"/>
            <a:ext cx="2147217" cy="199511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E972B62-9819-493C-A305-2C04A2D432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94353" y="0"/>
            <a:ext cx="239059"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7" name="Content Placeholder 6">
            <a:extLst>
              <a:ext uri="{FF2B5EF4-FFF2-40B4-BE49-F238E27FC236}">
                <a16:creationId xmlns:a16="http://schemas.microsoft.com/office/drawing/2014/main" id="{89192E07-0AEF-E707-CCE8-3FC70B9C34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771" y="3429000"/>
            <a:ext cx="11948457" cy="1040432"/>
          </a:xfrm>
          <a:prstGeom prst="rect">
            <a:avLst/>
          </a:prstGeom>
        </p:spPr>
      </p:pic>
    </p:spTree>
    <p:extLst>
      <p:ext uri="{BB962C8B-B14F-4D97-AF65-F5344CB8AC3E}">
        <p14:creationId xmlns:p14="http://schemas.microsoft.com/office/powerpoint/2010/main" val="138845391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1" name="Straight Connector 3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40" name="Rectangle 39">
            <a:extLst>
              <a:ext uri="{FF2B5EF4-FFF2-40B4-BE49-F238E27FC236}">
                <a16:creationId xmlns:a16="http://schemas.microsoft.com/office/drawing/2014/main" id="{10A34275-CD0A-499C-9600-C96742FACE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1852546B-EF97-46E8-A930-3A03341066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7587" y="2720800"/>
            <a:ext cx="3470809" cy="41326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2801F4A-0A74-45E0-8E5A-65A65252A3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40"/>
            <a:ext cx="1274412" cy="49672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D245F29-ABE7-4BB1-8164-5F4C4604B2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257800" y="0"/>
            <a:ext cx="6926614" cy="112236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102A54C-35AE-9C82-89D5-A844F922D788}"/>
              </a:ext>
            </a:extLst>
          </p:cNvPr>
          <p:cNvSpPr>
            <a:spLocks noGrp="1"/>
          </p:cNvSpPr>
          <p:nvPr>
            <p:ph type="title"/>
          </p:nvPr>
        </p:nvSpPr>
        <p:spPr>
          <a:xfrm>
            <a:off x="8286014" y="1122363"/>
            <a:ext cx="3316463" cy="3025308"/>
          </a:xfrm>
        </p:spPr>
        <p:txBody>
          <a:bodyPr vert="horz" lIns="91440" tIns="45720" rIns="91440" bIns="45720" rtlCol="0" anchor="b">
            <a:normAutofit/>
          </a:bodyPr>
          <a:lstStyle/>
          <a:p>
            <a:pPr algn="r"/>
            <a:r>
              <a:rPr lang="en-US" b="1" dirty="0" err="1"/>
              <a:t>Diagrama</a:t>
            </a:r>
            <a:r>
              <a:rPr lang="en-US" b="1" dirty="0"/>
              <a:t> de </a:t>
            </a:r>
            <a:r>
              <a:rPr lang="en-US" b="1" dirty="0" err="1"/>
              <a:t>pachete</a:t>
            </a:r>
            <a:endParaRPr lang="en-US" b="1" dirty="0"/>
          </a:p>
        </p:txBody>
      </p:sp>
      <p:cxnSp>
        <p:nvCxnSpPr>
          <p:cNvPr id="32" name="Straight Connector 31">
            <a:extLst>
              <a:ext uri="{FF2B5EF4-FFF2-40B4-BE49-F238E27FC236}">
                <a16:creationId xmlns:a16="http://schemas.microsoft.com/office/drawing/2014/main" id="{CF00EEAF-0634-4EEB-81E5-9FBC2170F3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7102" y="6051582"/>
            <a:ext cx="4847312" cy="80641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3E11676-332F-449D-9A03-6CE4ED25CC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225160" y="0"/>
            <a:ext cx="3541141"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diagram of a diagram&#10;&#10;Description automatically generated">
            <a:extLst>
              <a:ext uri="{FF2B5EF4-FFF2-40B4-BE49-F238E27FC236}">
                <a16:creationId xmlns:a16="http://schemas.microsoft.com/office/drawing/2014/main" id="{F8D32AB5-7B3E-122F-751A-37923E6C0B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2755" y="1493215"/>
            <a:ext cx="7228091" cy="3867029"/>
          </a:xfrm>
          <a:prstGeom prst="rect">
            <a:avLst/>
          </a:prstGeom>
        </p:spPr>
      </p:pic>
    </p:spTree>
    <p:extLst>
      <p:ext uri="{BB962C8B-B14F-4D97-AF65-F5344CB8AC3E}">
        <p14:creationId xmlns:p14="http://schemas.microsoft.com/office/powerpoint/2010/main" val="1473651828"/>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079" name="Straight Connector 307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81" name="Straight Connector 308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83" name="Straight Connector 308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85" name="Straight Connector 308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87" name="Straight Connector 308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89" name="Straight Connector 308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91" name="Straight Connector 309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3093" name="Rectangle 3092">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5"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E731E90-03F5-5819-E57A-5289BF0CE015}"/>
              </a:ext>
            </a:extLst>
          </p:cNvPr>
          <p:cNvSpPr>
            <a:spLocks noGrp="1"/>
          </p:cNvSpPr>
          <p:nvPr>
            <p:ph type="title"/>
          </p:nvPr>
        </p:nvSpPr>
        <p:spPr>
          <a:xfrm>
            <a:off x="960350" y="541964"/>
            <a:ext cx="4768938" cy="3818667"/>
          </a:xfrm>
        </p:spPr>
        <p:txBody>
          <a:bodyPr vert="horz" lIns="91440" tIns="45720" rIns="91440" bIns="45720" rtlCol="0" anchor="b">
            <a:normAutofit/>
          </a:bodyPr>
          <a:lstStyle/>
          <a:p>
            <a:r>
              <a:rPr lang="en-US" sz="4600" b="1" dirty="0" err="1"/>
              <a:t>Diagrama</a:t>
            </a:r>
            <a:r>
              <a:rPr lang="en-US" sz="4600" b="1" dirty="0"/>
              <a:t> de </a:t>
            </a:r>
            <a:r>
              <a:rPr lang="en-US" sz="4600" b="1" dirty="0" err="1"/>
              <a:t>componente</a:t>
            </a:r>
            <a:endParaRPr lang="en-US" sz="4600" b="1" dirty="0"/>
          </a:p>
        </p:txBody>
      </p:sp>
      <p:cxnSp>
        <p:nvCxnSpPr>
          <p:cNvPr id="3097" name="Straight Connector 3096">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99" name="Straight Connector 3098">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01" name="Straight Connector 3100">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3074" name="Picture 2" descr="A diagram of a server&#10;&#10;Description automatically generated">
            <a:extLst>
              <a:ext uri="{FF2B5EF4-FFF2-40B4-BE49-F238E27FC236}">
                <a16:creationId xmlns:a16="http://schemas.microsoft.com/office/drawing/2014/main" id="{58482A9D-3F8E-1888-A3C4-CEA73CBDD5A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096000" y="1718431"/>
            <a:ext cx="5562600" cy="342970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8352776"/>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65D5FF7-CC24-6D0B-B2E6-760CBA66AA64}"/>
              </a:ext>
            </a:extLst>
          </p:cNvPr>
          <p:cNvSpPr>
            <a:spLocks noGrp="1"/>
          </p:cNvSpPr>
          <p:nvPr>
            <p:ph type="title"/>
          </p:nvPr>
        </p:nvSpPr>
        <p:spPr>
          <a:xfrm>
            <a:off x="960350" y="541964"/>
            <a:ext cx="4768938" cy="3818667"/>
          </a:xfrm>
        </p:spPr>
        <p:txBody>
          <a:bodyPr vert="horz" lIns="91440" tIns="45720" rIns="91440" bIns="45720" rtlCol="0" anchor="b">
            <a:normAutofit/>
          </a:bodyPr>
          <a:lstStyle/>
          <a:p>
            <a:r>
              <a:rPr lang="en-US" sz="4600" b="1"/>
              <a:t>Diagrama de desf</a:t>
            </a:r>
            <a:r>
              <a:rPr lang="en-US" sz="4600"/>
              <a:t>ăș</a:t>
            </a:r>
            <a:r>
              <a:rPr lang="en-US" sz="4600" b="1"/>
              <a:t>urare</a:t>
            </a:r>
          </a:p>
        </p:txBody>
      </p:sp>
      <p:cxnSp>
        <p:nvCxnSpPr>
          <p:cNvPr id="28" name="Straight Connector 27">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diagram of a computer process&#10;&#10;Description automatically generated">
            <a:extLst>
              <a:ext uri="{FF2B5EF4-FFF2-40B4-BE49-F238E27FC236}">
                <a16:creationId xmlns:a16="http://schemas.microsoft.com/office/drawing/2014/main" id="{D310B17C-EE46-6283-855D-C6FEC9B76F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60503" y="541964"/>
            <a:ext cx="1633593" cy="5782635"/>
          </a:xfrm>
          <a:prstGeom prst="rect">
            <a:avLst/>
          </a:prstGeom>
        </p:spPr>
      </p:pic>
    </p:spTree>
    <p:extLst>
      <p:ext uri="{BB962C8B-B14F-4D97-AF65-F5344CB8AC3E}">
        <p14:creationId xmlns:p14="http://schemas.microsoft.com/office/powerpoint/2010/main" val="162770152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7F94FF1-3A7D-F388-897E-DE0F14542143}"/>
              </a:ext>
            </a:extLst>
          </p:cNvPr>
          <p:cNvSpPr>
            <a:spLocks noGrp="1"/>
          </p:cNvSpPr>
          <p:nvPr>
            <p:ph type="title"/>
          </p:nvPr>
        </p:nvSpPr>
        <p:spPr>
          <a:xfrm>
            <a:off x="960350" y="541964"/>
            <a:ext cx="4768938" cy="3818667"/>
          </a:xfrm>
        </p:spPr>
        <p:txBody>
          <a:bodyPr vert="horz" lIns="91440" tIns="45720" rIns="91440" bIns="45720" rtlCol="0" anchor="b">
            <a:normAutofit/>
          </a:bodyPr>
          <a:lstStyle/>
          <a:p>
            <a:r>
              <a:rPr lang="en-US" sz="5400" b="1"/>
              <a:t>Diagram</a:t>
            </a:r>
            <a:r>
              <a:rPr lang="en-US" sz="5400"/>
              <a:t>ă </a:t>
            </a:r>
            <a:r>
              <a:rPr lang="en-US" sz="5400" b="1"/>
              <a:t>baz</a:t>
            </a:r>
            <a:r>
              <a:rPr lang="en-US" sz="5400"/>
              <a:t>ă </a:t>
            </a:r>
            <a:r>
              <a:rPr lang="en-US" sz="5400" b="1"/>
              <a:t>de date</a:t>
            </a:r>
          </a:p>
        </p:txBody>
      </p:sp>
      <p:cxnSp>
        <p:nvCxnSpPr>
          <p:cNvPr id="28" name="Straight Connector 27">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diagram of a computer&#10;&#10;Description automatically generated">
            <a:extLst>
              <a:ext uri="{FF2B5EF4-FFF2-40B4-BE49-F238E27FC236}">
                <a16:creationId xmlns:a16="http://schemas.microsoft.com/office/drawing/2014/main" id="{FF1D8052-4390-EA62-1662-6C0E9B149D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54707" y="1893195"/>
            <a:ext cx="6512872" cy="3712336"/>
          </a:xfrm>
          <a:prstGeom prst="rect">
            <a:avLst/>
          </a:prstGeom>
        </p:spPr>
      </p:pic>
    </p:spTree>
    <p:extLst>
      <p:ext uri="{BB962C8B-B14F-4D97-AF65-F5344CB8AC3E}">
        <p14:creationId xmlns:p14="http://schemas.microsoft.com/office/powerpoint/2010/main" val="3049240333"/>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10A34275-CD0A-499C-9600-C96742FACE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1852546B-EF97-46E8-A930-3A03341066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7587" y="2720800"/>
            <a:ext cx="3470809" cy="41326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2801F4A-0A74-45E0-8E5A-65A65252A3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40"/>
            <a:ext cx="1274412" cy="49672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D245F29-ABE7-4BB1-8164-5F4C4604B2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257800" y="0"/>
            <a:ext cx="6926614" cy="112236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A410A1E-ED02-10BC-2DB0-DCC129E47B1E}"/>
              </a:ext>
            </a:extLst>
          </p:cNvPr>
          <p:cNvSpPr>
            <a:spLocks noGrp="1"/>
          </p:cNvSpPr>
          <p:nvPr>
            <p:ph type="title"/>
          </p:nvPr>
        </p:nvSpPr>
        <p:spPr>
          <a:xfrm>
            <a:off x="8286014" y="1122363"/>
            <a:ext cx="3316463" cy="3025308"/>
          </a:xfrm>
        </p:spPr>
        <p:txBody>
          <a:bodyPr vert="horz" lIns="91440" tIns="45720" rIns="91440" bIns="45720" rtlCol="0" anchor="b">
            <a:normAutofit/>
          </a:bodyPr>
          <a:lstStyle/>
          <a:p>
            <a:pPr algn="r"/>
            <a:r>
              <a:rPr lang="en-US" b="1" dirty="0"/>
              <a:t>Diagram</a:t>
            </a:r>
            <a:r>
              <a:rPr lang="ro-RO" dirty="0"/>
              <a:t>ă</a:t>
            </a:r>
            <a:r>
              <a:rPr lang="en-US" b="1" dirty="0"/>
              <a:t> </a:t>
            </a:r>
            <a:r>
              <a:rPr lang="en-US" b="1" dirty="0" err="1"/>
              <a:t>usecase</a:t>
            </a:r>
            <a:endParaRPr lang="en-US" b="1" dirty="0"/>
          </a:p>
        </p:txBody>
      </p:sp>
      <p:cxnSp>
        <p:nvCxnSpPr>
          <p:cNvPr id="32" name="Straight Connector 31">
            <a:extLst>
              <a:ext uri="{FF2B5EF4-FFF2-40B4-BE49-F238E27FC236}">
                <a16:creationId xmlns:a16="http://schemas.microsoft.com/office/drawing/2014/main" id="{CF00EEAF-0634-4EEB-81E5-9FBC2170F3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7102" y="6051582"/>
            <a:ext cx="4847312" cy="80641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3E11676-332F-449D-9A03-6CE4ED25CC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225160" y="0"/>
            <a:ext cx="3541141"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diagram of a diagram&#10;&#10;Description automatically generated">
            <a:extLst>
              <a:ext uri="{FF2B5EF4-FFF2-40B4-BE49-F238E27FC236}">
                <a16:creationId xmlns:a16="http://schemas.microsoft.com/office/drawing/2014/main" id="{171EBCBA-D783-36FB-5C3B-3D7E5CC032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3707" y="528860"/>
            <a:ext cx="4506186" cy="5795740"/>
          </a:xfrm>
          <a:prstGeom prst="rect">
            <a:avLst/>
          </a:prstGeom>
        </p:spPr>
      </p:pic>
    </p:spTree>
    <p:extLst>
      <p:ext uri="{BB962C8B-B14F-4D97-AF65-F5344CB8AC3E}">
        <p14:creationId xmlns:p14="http://schemas.microsoft.com/office/powerpoint/2010/main" val="401837503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noFill/>
        </p:spPr>
        <p:txBody>
          <a:bodyPr>
            <a:noAutofit/>
          </a:bodyPr>
          <a:lstStyle/>
          <a:p>
            <a:r>
              <a:rPr lang="en-US" dirty="0"/>
              <a:t>AGENDA</a:t>
            </a:r>
          </a:p>
        </p:txBody>
      </p: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noFill/>
        </p:spPr>
        <p:txBody>
          <a:bodyPr anchor="ctr">
            <a:normAutofit/>
          </a:bodyPr>
          <a:lstStyle/>
          <a:p>
            <a:r>
              <a:rPr lang="ro-RO" sz="2400" b="1" u="sng" dirty="0"/>
              <a:t>Cuprins:</a:t>
            </a:r>
          </a:p>
          <a:p>
            <a:pPr marL="342900" indent="-342900">
              <a:buFont typeface="+mj-lt"/>
              <a:buAutoNum type="arabicPeriod"/>
            </a:pPr>
            <a:r>
              <a:rPr lang="ro-RO" b="1" dirty="0"/>
              <a:t>Prezentare Generala</a:t>
            </a:r>
          </a:p>
          <a:p>
            <a:pPr marL="342900" indent="-342900">
              <a:buFont typeface="+mj-lt"/>
              <a:buAutoNum type="arabicPeriod"/>
            </a:pPr>
            <a:r>
              <a:rPr lang="ro-RO" b="1" dirty="0"/>
              <a:t>Fundamente Teoretice</a:t>
            </a:r>
          </a:p>
          <a:p>
            <a:pPr marL="342900" indent="-342900">
              <a:buFont typeface="+mj-lt"/>
              <a:buAutoNum type="arabicPeriod"/>
            </a:pPr>
            <a:r>
              <a:rPr lang="ro-RO" b="1" dirty="0"/>
              <a:t>Tehnologie IT</a:t>
            </a:r>
          </a:p>
          <a:p>
            <a:pPr marL="342900" indent="-342900">
              <a:buFont typeface="+mj-lt"/>
              <a:buAutoNum type="arabicPeriod"/>
            </a:pPr>
            <a:r>
              <a:rPr lang="ro-RO" b="1" dirty="0"/>
              <a:t>Arhitectura si Designul Sistemului </a:t>
            </a:r>
          </a:p>
          <a:p>
            <a:pPr marL="342900" indent="-342900">
              <a:buFont typeface="+mj-lt"/>
              <a:buAutoNum type="arabicPeriod"/>
            </a:pPr>
            <a:r>
              <a:rPr lang="ro-RO" b="1" dirty="0"/>
              <a:t>Prezentarea interactivității</a:t>
            </a:r>
          </a:p>
          <a:p>
            <a:pPr marL="342900" indent="-342900">
              <a:buFont typeface="+mj-lt"/>
              <a:buAutoNum type="arabicPeriod"/>
            </a:pPr>
            <a:r>
              <a:rPr lang="ro-RO" b="1" dirty="0"/>
              <a:t>Portabilitate</a:t>
            </a:r>
          </a:p>
          <a:p>
            <a:endParaRPr lang="ro-RO" b="1" dirty="0"/>
          </a:p>
          <a:p>
            <a:endParaRPr lang="ro-RO" dirty="0"/>
          </a:p>
        </p:txBody>
      </p:sp>
    </p:spTree>
    <p:extLst>
      <p:ext uri="{BB962C8B-B14F-4D97-AF65-F5344CB8AC3E}">
        <p14:creationId xmlns:p14="http://schemas.microsoft.com/office/powerpoint/2010/main" val="103835118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2" name="Rectangle 4111">
            <a:extLst>
              <a:ext uri="{FF2B5EF4-FFF2-40B4-BE49-F238E27FC236}">
                <a16:creationId xmlns:a16="http://schemas.microsoft.com/office/drawing/2014/main" id="{F8222250-799A-4AD0-9BD1-BE6EB7A06A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4" name="Freeform: Shape 4113">
            <a:extLst>
              <a:ext uri="{FF2B5EF4-FFF2-40B4-BE49-F238E27FC236}">
                <a16:creationId xmlns:a16="http://schemas.microsoft.com/office/drawing/2014/main" id="{B770432A-C0A6-4D4F-AE2C-705049DAB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244921" y="-5976"/>
            <a:ext cx="5947079" cy="6874927"/>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4584879"/>
              <a:gd name="connsiteY0" fmla="*/ 0 h 6863976"/>
              <a:gd name="connsiteX1" fmla="*/ 4584879 w 4584879"/>
              <a:gd name="connsiteY1" fmla="*/ 0 h 6863976"/>
              <a:gd name="connsiteX2" fmla="*/ 3571269 w 4584879"/>
              <a:gd name="connsiteY2" fmla="*/ 6853025 h 6863976"/>
              <a:gd name="connsiteX3" fmla="*/ 0 w 4584879"/>
              <a:gd name="connsiteY3" fmla="*/ 6863976 h 6863976"/>
              <a:gd name="connsiteX4" fmla="*/ 0 w 4584879"/>
              <a:gd name="connsiteY4" fmla="*/ 0 h 6863976"/>
              <a:gd name="connsiteX0" fmla="*/ 0 w 4584879"/>
              <a:gd name="connsiteY0" fmla="*/ 0 h 6863976"/>
              <a:gd name="connsiteX1" fmla="*/ 4584879 w 4584879"/>
              <a:gd name="connsiteY1" fmla="*/ 0 h 6863976"/>
              <a:gd name="connsiteX2" fmla="*/ 3571269 w 4584879"/>
              <a:gd name="connsiteY2" fmla="*/ 6853025 h 6863976"/>
              <a:gd name="connsiteX3" fmla="*/ 0 w 4584879"/>
              <a:gd name="connsiteY3" fmla="*/ 6863976 h 6863976"/>
              <a:gd name="connsiteX4" fmla="*/ 0 w 4584879"/>
              <a:gd name="connsiteY4" fmla="*/ 0 h 6863976"/>
              <a:gd name="connsiteX0" fmla="*/ 0 w 4584879"/>
              <a:gd name="connsiteY0" fmla="*/ 0 h 6863976"/>
              <a:gd name="connsiteX1" fmla="*/ 4584879 w 4584879"/>
              <a:gd name="connsiteY1" fmla="*/ 0 h 6863976"/>
              <a:gd name="connsiteX2" fmla="*/ 3677452 w 4584879"/>
              <a:gd name="connsiteY2" fmla="*/ 6853025 h 6863976"/>
              <a:gd name="connsiteX3" fmla="*/ 0 w 4584879"/>
              <a:gd name="connsiteY3" fmla="*/ 6863976 h 6863976"/>
              <a:gd name="connsiteX4" fmla="*/ 0 w 4584879"/>
              <a:gd name="connsiteY4" fmla="*/ 0 h 6863976"/>
              <a:gd name="connsiteX0" fmla="*/ 0 w 4584879"/>
              <a:gd name="connsiteY0" fmla="*/ 0 h 6874927"/>
              <a:gd name="connsiteX1" fmla="*/ 4584879 w 4584879"/>
              <a:gd name="connsiteY1" fmla="*/ 0 h 6874927"/>
              <a:gd name="connsiteX2" fmla="*/ 3693787 w 4584879"/>
              <a:gd name="connsiteY2" fmla="*/ 6874927 h 6874927"/>
              <a:gd name="connsiteX3" fmla="*/ 0 w 4584879"/>
              <a:gd name="connsiteY3" fmla="*/ 6863976 h 6874927"/>
              <a:gd name="connsiteX4" fmla="*/ 0 w 4584879"/>
              <a:gd name="connsiteY4" fmla="*/ 0 h 6874927"/>
              <a:gd name="connsiteX0" fmla="*/ 0 w 4584879"/>
              <a:gd name="connsiteY0" fmla="*/ 0 h 6874927"/>
              <a:gd name="connsiteX1" fmla="*/ 4584879 w 4584879"/>
              <a:gd name="connsiteY1" fmla="*/ 0 h 6874927"/>
              <a:gd name="connsiteX2" fmla="*/ 3842978 w 4584879"/>
              <a:gd name="connsiteY2" fmla="*/ 6874927 h 6874927"/>
              <a:gd name="connsiteX3" fmla="*/ 0 w 4584879"/>
              <a:gd name="connsiteY3" fmla="*/ 6863976 h 6874927"/>
              <a:gd name="connsiteX4" fmla="*/ 0 w 4584879"/>
              <a:gd name="connsiteY4" fmla="*/ 0 h 6874927"/>
              <a:gd name="connsiteX0" fmla="*/ 0 w 4435688"/>
              <a:gd name="connsiteY0" fmla="*/ 0 h 6874927"/>
              <a:gd name="connsiteX1" fmla="*/ 4435688 w 4435688"/>
              <a:gd name="connsiteY1" fmla="*/ 4763 h 6874927"/>
              <a:gd name="connsiteX2" fmla="*/ 3842978 w 4435688"/>
              <a:gd name="connsiteY2" fmla="*/ 6874927 h 6874927"/>
              <a:gd name="connsiteX3" fmla="*/ 0 w 4435688"/>
              <a:gd name="connsiteY3" fmla="*/ 6863976 h 6874927"/>
              <a:gd name="connsiteX4" fmla="*/ 0 w 4435688"/>
              <a:gd name="connsiteY4" fmla="*/ 0 h 6874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5688" h="6874927">
                <a:moveTo>
                  <a:pt x="0" y="0"/>
                </a:moveTo>
                <a:lnTo>
                  <a:pt x="4435688" y="4763"/>
                </a:lnTo>
                <a:lnTo>
                  <a:pt x="3842978" y="6874927"/>
                </a:lnTo>
                <a:lnTo>
                  <a:pt x="0" y="6863976"/>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6D440C6-D843-839B-1F85-54DCB4A07F5F}"/>
              </a:ext>
            </a:extLst>
          </p:cNvPr>
          <p:cNvSpPr>
            <a:spLocks noGrp="1"/>
          </p:cNvSpPr>
          <p:nvPr>
            <p:ph type="title"/>
          </p:nvPr>
        </p:nvSpPr>
        <p:spPr>
          <a:xfrm>
            <a:off x="7218705" y="542926"/>
            <a:ext cx="4439894" cy="1668143"/>
          </a:xfrm>
        </p:spPr>
        <p:txBody>
          <a:bodyPr>
            <a:normAutofit/>
          </a:bodyPr>
          <a:lstStyle/>
          <a:p>
            <a:r>
              <a:rPr lang="en-US" sz="3400"/>
              <a:t>Prezentarea interactivitatii</a:t>
            </a:r>
          </a:p>
        </p:txBody>
      </p:sp>
      <p:pic>
        <p:nvPicPr>
          <p:cNvPr id="1026" name="Picture 1" descr="A login screen with blue and black text&#10;&#10;Description automatically generated">
            <a:extLst>
              <a:ext uri="{FF2B5EF4-FFF2-40B4-BE49-F238E27FC236}">
                <a16:creationId xmlns:a16="http://schemas.microsoft.com/office/drawing/2014/main" id="{77EC71F4-66FE-030F-536F-3D898C2B6A0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3400" y="2203713"/>
            <a:ext cx="5270053" cy="245057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116" name="Straight Connector 4115">
            <a:extLst>
              <a:ext uri="{FF2B5EF4-FFF2-40B4-BE49-F238E27FC236}">
                <a16:creationId xmlns:a16="http://schemas.microsoft.com/office/drawing/2014/main" id="{78FBE787-8B1D-40E5-8468-6F665BB5D7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43268" y="0"/>
            <a:ext cx="488370" cy="68804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EF2EF8E-FDC3-A8E4-BA01-F87EC4744DCA}"/>
              </a:ext>
            </a:extLst>
          </p:cNvPr>
          <p:cNvSpPr>
            <a:spLocks noGrp="1"/>
          </p:cNvSpPr>
          <p:nvPr>
            <p:ph idx="1"/>
          </p:nvPr>
        </p:nvSpPr>
        <p:spPr>
          <a:xfrm>
            <a:off x="7218706" y="2211069"/>
            <a:ext cx="4439894" cy="4113531"/>
          </a:xfrm>
        </p:spPr>
        <p:txBody>
          <a:bodyPr>
            <a:normAutofit/>
          </a:bodyPr>
          <a:lstStyle/>
          <a:p>
            <a:pPr>
              <a:lnSpc>
                <a:spcPct val="90000"/>
              </a:lnSpc>
            </a:pPr>
            <a:r>
              <a:rPr lang="en-US" dirty="0" err="1"/>
              <a:t>Aplicația</a:t>
            </a:r>
            <a:r>
              <a:rPr lang="en-US" dirty="0"/>
              <a:t> </a:t>
            </a:r>
            <a:r>
              <a:rPr lang="en-US" dirty="0" err="1"/>
              <a:t>va</a:t>
            </a:r>
            <a:r>
              <a:rPr lang="en-US" dirty="0"/>
              <a:t> </a:t>
            </a:r>
            <a:r>
              <a:rPr lang="en-US" dirty="0" err="1"/>
              <a:t>oferi</a:t>
            </a:r>
            <a:r>
              <a:rPr lang="en-US" dirty="0"/>
              <a:t> </a:t>
            </a:r>
            <a:r>
              <a:rPr lang="en-US" dirty="0" err="1"/>
              <a:t>utilizatorilor</a:t>
            </a:r>
            <a:r>
              <a:rPr lang="en-US" dirty="0"/>
              <a:t> o </a:t>
            </a:r>
            <a:r>
              <a:rPr lang="en-US" dirty="0" err="1"/>
              <a:t>interfață</a:t>
            </a:r>
            <a:r>
              <a:rPr lang="en-US" dirty="0"/>
              <a:t> web </a:t>
            </a:r>
            <a:r>
              <a:rPr lang="en-US" dirty="0" err="1"/>
              <a:t>intuitivă</a:t>
            </a:r>
            <a:r>
              <a:rPr lang="en-US" dirty="0"/>
              <a:t> </a:t>
            </a:r>
            <a:r>
              <a:rPr lang="en-US" dirty="0" err="1"/>
              <a:t>și</a:t>
            </a:r>
            <a:r>
              <a:rPr lang="en-US" dirty="0"/>
              <a:t> </a:t>
            </a:r>
            <a:r>
              <a:rPr lang="en-US" dirty="0" err="1"/>
              <a:t>prietenoasă</a:t>
            </a:r>
            <a:r>
              <a:rPr lang="en-US" dirty="0"/>
              <a:t>, </a:t>
            </a:r>
            <a:r>
              <a:rPr lang="en-US" dirty="0" err="1"/>
              <a:t>facilitând</a:t>
            </a:r>
            <a:r>
              <a:rPr lang="en-US" dirty="0"/>
              <a:t> </a:t>
            </a:r>
            <a:r>
              <a:rPr lang="en-US" dirty="0" err="1"/>
              <a:t>interacțiunea</a:t>
            </a:r>
            <a:r>
              <a:rPr lang="en-US" dirty="0"/>
              <a:t> cu </a:t>
            </a:r>
            <a:r>
              <a:rPr lang="en-US" dirty="0" err="1"/>
              <a:t>sistemul</a:t>
            </a:r>
            <a:r>
              <a:rPr lang="en-US" dirty="0"/>
              <a:t>. </a:t>
            </a:r>
            <a:r>
              <a:rPr lang="en-US" dirty="0" err="1"/>
              <a:t>Utilizatorii</a:t>
            </a:r>
            <a:r>
              <a:rPr lang="en-US" dirty="0"/>
              <a:t> </a:t>
            </a:r>
            <a:r>
              <a:rPr lang="en-US" dirty="0" err="1"/>
              <a:t>vor</a:t>
            </a:r>
            <a:r>
              <a:rPr lang="en-US" dirty="0"/>
              <a:t> </a:t>
            </a:r>
            <a:r>
              <a:rPr lang="en-US" dirty="0" err="1"/>
              <a:t>trebui</a:t>
            </a:r>
            <a:r>
              <a:rPr lang="en-US" dirty="0"/>
              <a:t> </a:t>
            </a:r>
            <a:r>
              <a:rPr lang="en-US" dirty="0" err="1"/>
              <a:t>să</a:t>
            </a:r>
            <a:r>
              <a:rPr lang="en-US" dirty="0"/>
              <a:t> se </a:t>
            </a:r>
            <a:r>
              <a:rPr lang="en-US" dirty="0" err="1"/>
              <a:t>autentifice</a:t>
            </a:r>
            <a:r>
              <a:rPr lang="en-US" dirty="0"/>
              <a:t> </a:t>
            </a:r>
            <a:r>
              <a:rPr lang="en-US" dirty="0" err="1"/>
              <a:t>pentru</a:t>
            </a:r>
            <a:r>
              <a:rPr lang="en-US" dirty="0"/>
              <a:t> a </a:t>
            </a:r>
            <a:r>
              <a:rPr lang="en-US" dirty="0" err="1"/>
              <a:t>accesa</a:t>
            </a:r>
            <a:r>
              <a:rPr lang="en-US" dirty="0"/>
              <a:t> </a:t>
            </a:r>
            <a:r>
              <a:rPr lang="en-US" dirty="0" err="1"/>
              <a:t>funcționalitățile</a:t>
            </a:r>
            <a:r>
              <a:rPr lang="en-US" dirty="0"/>
              <a:t> </a:t>
            </a:r>
            <a:r>
              <a:rPr lang="en-US" dirty="0" err="1"/>
              <a:t>platformei</a:t>
            </a:r>
            <a:r>
              <a:rPr lang="en-US" dirty="0"/>
              <a:t>, care </a:t>
            </a:r>
            <a:r>
              <a:rPr lang="en-US" dirty="0" err="1"/>
              <a:t>vor</a:t>
            </a:r>
            <a:r>
              <a:rPr lang="en-US" dirty="0"/>
              <a:t> varia </a:t>
            </a:r>
            <a:r>
              <a:rPr lang="en-US" dirty="0" err="1"/>
              <a:t>în</a:t>
            </a:r>
            <a:r>
              <a:rPr lang="en-US" dirty="0"/>
              <a:t> </a:t>
            </a:r>
            <a:r>
              <a:rPr lang="en-US" dirty="0" err="1"/>
              <a:t>funcție</a:t>
            </a:r>
            <a:r>
              <a:rPr lang="en-US" dirty="0"/>
              <a:t> de </a:t>
            </a:r>
            <a:r>
              <a:rPr lang="en-US" dirty="0" err="1"/>
              <a:t>rolul</a:t>
            </a:r>
            <a:r>
              <a:rPr lang="en-US" dirty="0"/>
              <a:t> </a:t>
            </a:r>
            <a:r>
              <a:rPr lang="en-US" dirty="0" err="1"/>
              <a:t>atribuit</a:t>
            </a:r>
            <a:r>
              <a:rPr lang="en-US" dirty="0"/>
              <a:t> </a:t>
            </a:r>
            <a:r>
              <a:rPr lang="en-US" dirty="0" err="1"/>
              <a:t>fiecărui</a:t>
            </a:r>
            <a:r>
              <a:rPr lang="en-US" dirty="0"/>
              <a:t> </a:t>
            </a:r>
            <a:r>
              <a:rPr lang="en-US" dirty="0" err="1"/>
              <a:t>utilizator</a:t>
            </a:r>
            <a:r>
              <a:rPr lang="en-US" dirty="0"/>
              <a:t>. </a:t>
            </a:r>
            <a:r>
              <a:rPr lang="en-US" dirty="0" err="1"/>
              <a:t>Astfel</a:t>
            </a:r>
            <a:r>
              <a:rPr lang="en-US" dirty="0"/>
              <a:t>, </a:t>
            </a:r>
            <a:r>
              <a:rPr lang="en-US" dirty="0" err="1"/>
              <a:t>în</a:t>
            </a:r>
            <a:r>
              <a:rPr lang="en-US" dirty="0"/>
              <a:t> </a:t>
            </a:r>
            <a:r>
              <a:rPr lang="en-US" dirty="0" err="1"/>
              <a:t>funcție</a:t>
            </a:r>
            <a:r>
              <a:rPr lang="en-US" dirty="0"/>
              <a:t> de </a:t>
            </a:r>
            <a:r>
              <a:rPr lang="en-US" dirty="0" err="1"/>
              <a:t>permisiuni</a:t>
            </a:r>
            <a:r>
              <a:rPr lang="en-US" dirty="0"/>
              <a:t>, </a:t>
            </a:r>
            <a:r>
              <a:rPr lang="en-US" dirty="0" err="1"/>
              <a:t>aceștia</a:t>
            </a:r>
            <a:r>
              <a:rPr lang="en-US" dirty="0"/>
              <a:t> </a:t>
            </a:r>
            <a:r>
              <a:rPr lang="en-US" dirty="0" err="1"/>
              <a:t>vor</a:t>
            </a:r>
            <a:r>
              <a:rPr lang="en-US" dirty="0"/>
              <a:t> </a:t>
            </a:r>
            <a:r>
              <a:rPr lang="en-US" dirty="0" err="1"/>
              <a:t>putea</a:t>
            </a:r>
            <a:r>
              <a:rPr lang="en-US" dirty="0"/>
              <a:t> </a:t>
            </a:r>
            <a:r>
              <a:rPr lang="en-US" dirty="0" err="1"/>
              <a:t>accesa</a:t>
            </a:r>
            <a:r>
              <a:rPr lang="en-US" dirty="0"/>
              <a:t> </a:t>
            </a:r>
            <a:r>
              <a:rPr lang="en-US" dirty="0" err="1"/>
              <a:t>diferite</a:t>
            </a:r>
            <a:r>
              <a:rPr lang="en-US" dirty="0"/>
              <a:t> </a:t>
            </a:r>
            <a:r>
              <a:rPr lang="en-US" dirty="0" err="1"/>
              <a:t>secțiuni</a:t>
            </a:r>
            <a:r>
              <a:rPr lang="en-US" dirty="0"/>
              <a:t> </a:t>
            </a:r>
            <a:r>
              <a:rPr lang="en-US" dirty="0" err="1"/>
              <a:t>și</a:t>
            </a:r>
            <a:r>
              <a:rPr lang="en-US" dirty="0"/>
              <a:t> </a:t>
            </a:r>
            <a:r>
              <a:rPr lang="en-US" dirty="0" err="1"/>
              <a:t>opțiuni</a:t>
            </a:r>
            <a:r>
              <a:rPr lang="en-US" dirty="0"/>
              <a:t> </a:t>
            </a:r>
            <a:r>
              <a:rPr lang="en-US" dirty="0" err="1"/>
              <a:t>personalizate</a:t>
            </a:r>
            <a:r>
              <a:rPr lang="en-US" dirty="0"/>
              <a:t> ale </a:t>
            </a:r>
            <a:r>
              <a:rPr lang="en-US" dirty="0" err="1"/>
              <a:t>aplicației</a:t>
            </a:r>
            <a:r>
              <a:rPr lang="en-US" dirty="0"/>
              <a:t>.</a:t>
            </a:r>
            <a:endParaRPr lang="en-US"/>
          </a:p>
        </p:txBody>
      </p:sp>
    </p:spTree>
    <p:extLst>
      <p:ext uri="{BB962C8B-B14F-4D97-AF65-F5344CB8AC3E}">
        <p14:creationId xmlns:p14="http://schemas.microsoft.com/office/powerpoint/2010/main" val="1501421739"/>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86" name="Straight Connector 2085">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88" name="Straight Connector 2087">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90" name="Straight Connector 2089">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92" name="Straight Connector 2091">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94" name="Straight Connector 2093">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96" name="Straight Connector 2095">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98" name="Straight Connector 2097">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100" name="Rectangle 2099">
            <a:extLst>
              <a:ext uri="{FF2B5EF4-FFF2-40B4-BE49-F238E27FC236}">
                <a16:creationId xmlns:a16="http://schemas.microsoft.com/office/drawing/2014/main" id="{2D23EF01-5C9E-4B1E-85FE-E230C5BC9C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2" name="Rectangle 2101">
            <a:extLst>
              <a:ext uri="{FF2B5EF4-FFF2-40B4-BE49-F238E27FC236}">
                <a16:creationId xmlns:a16="http://schemas.microsoft.com/office/drawing/2014/main" id="{BF8F92FE-E706-460E-95F3-8B49EF548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1">
            <a:extLst>
              <a:ext uri="{FF2B5EF4-FFF2-40B4-BE49-F238E27FC236}">
                <a16:creationId xmlns:a16="http://schemas.microsoft.com/office/drawing/2014/main" id="{3135EFEB-9811-FED6-5224-4C347E4E6B7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3360" r="6350" b="-1"/>
          <a:stretch/>
        </p:blipFill>
        <p:spPr bwMode="auto">
          <a:xfrm>
            <a:off x="533401" y="533398"/>
            <a:ext cx="11125200" cy="579120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04" name="Straight Connector 2103">
            <a:extLst>
              <a:ext uri="{FF2B5EF4-FFF2-40B4-BE49-F238E27FC236}">
                <a16:creationId xmlns:a16="http://schemas.microsoft.com/office/drawing/2014/main" id="{4BBA8B30-585D-4596-A896-BF3FD1FB25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06" name="Straight Connector 2105">
            <a:extLst>
              <a:ext uri="{FF2B5EF4-FFF2-40B4-BE49-F238E27FC236}">
                <a16:creationId xmlns:a16="http://schemas.microsoft.com/office/drawing/2014/main" id="{EFD94027-0273-4AF2-87C2-49EB6D6550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818708" cy="642738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08" name="Straight Connector 2107">
            <a:extLst>
              <a:ext uri="{FF2B5EF4-FFF2-40B4-BE49-F238E27FC236}">
                <a16:creationId xmlns:a16="http://schemas.microsoft.com/office/drawing/2014/main" id="{94870472-9E8A-42D0-BDA3-B312F4C72A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2475298"/>
            <a:ext cx="903767" cy="438270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10" name="Straight Connector 2109">
            <a:extLst>
              <a:ext uri="{FF2B5EF4-FFF2-40B4-BE49-F238E27FC236}">
                <a16:creationId xmlns:a16="http://schemas.microsoft.com/office/drawing/2014/main" id="{BD280D8D-93BB-4BD4-86DA-25993A4B527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6033977"/>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12" name="Straight Connector 2111">
            <a:extLst>
              <a:ext uri="{FF2B5EF4-FFF2-40B4-BE49-F238E27FC236}">
                <a16:creationId xmlns:a16="http://schemas.microsoft.com/office/drawing/2014/main" id="{A9FEC981-EB48-4A49-88DF-0A6DB2ECB0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602476" y="1392865"/>
            <a:ext cx="589524" cy="546513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14" name="Straight Connector 2113">
            <a:extLst>
              <a:ext uri="{FF2B5EF4-FFF2-40B4-BE49-F238E27FC236}">
                <a16:creationId xmlns:a16="http://schemas.microsoft.com/office/drawing/2014/main" id="{FB91E5C6-85F3-4BA6-9D1E-794A781F62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16" name="Straight Connector 2115">
            <a:extLst>
              <a:ext uri="{FF2B5EF4-FFF2-40B4-BE49-F238E27FC236}">
                <a16:creationId xmlns:a16="http://schemas.microsoft.com/office/drawing/2014/main" id="{1DBFF75F-844B-447A-A83D-D0B0D85175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640572" y="0"/>
            <a:ext cx="6551428" cy="10047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4474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110" name="Straight Connector 310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12" name="Straight Connector 31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14" name="Straight Connector 31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16" name="Straight Connector 31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18" name="Straight Connector 31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20" name="Straight Connector 31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22" name="Straight Connector 31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3124" name="Rectangle 3123">
            <a:extLst>
              <a:ext uri="{FF2B5EF4-FFF2-40B4-BE49-F238E27FC236}">
                <a16:creationId xmlns:a16="http://schemas.microsoft.com/office/drawing/2014/main" id="{53851C1C-90B4-4D68-8D77-ACEDEBF97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6" name="Rectangle 23">
            <a:extLst>
              <a:ext uri="{FF2B5EF4-FFF2-40B4-BE49-F238E27FC236}">
                <a16:creationId xmlns:a16="http://schemas.microsoft.com/office/drawing/2014/main" id="{66A6C3B0-6FDC-4B35-B7CE-CC75F305A2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0" y="-10952"/>
            <a:ext cx="5037413" cy="6881907"/>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58016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358016 w 6132997"/>
              <a:gd name="connsiteY4" fmla="*/ 0 h 6881904"/>
              <a:gd name="connsiteX0" fmla="*/ 1916832 w 6132997"/>
              <a:gd name="connsiteY0" fmla="*/ 0 h 6892855"/>
              <a:gd name="connsiteX1" fmla="*/ 6132997 w 6132997"/>
              <a:gd name="connsiteY1" fmla="*/ 10951 h 6892855"/>
              <a:gd name="connsiteX2" fmla="*/ 6132997 w 6132997"/>
              <a:gd name="connsiteY2" fmla="*/ 6868949 h 6892855"/>
              <a:gd name="connsiteX3" fmla="*/ 0 w 6132997"/>
              <a:gd name="connsiteY3" fmla="*/ 6892855 h 6892855"/>
              <a:gd name="connsiteX4" fmla="*/ 1916832 w 6132997"/>
              <a:gd name="connsiteY4" fmla="*/ 0 h 6892855"/>
              <a:gd name="connsiteX0" fmla="*/ 2210210 w 6426375"/>
              <a:gd name="connsiteY0" fmla="*/ 0 h 6881905"/>
              <a:gd name="connsiteX1" fmla="*/ 6426375 w 6426375"/>
              <a:gd name="connsiteY1" fmla="*/ 10951 h 6881905"/>
              <a:gd name="connsiteX2" fmla="*/ 6426375 w 6426375"/>
              <a:gd name="connsiteY2" fmla="*/ 6868949 h 6881905"/>
              <a:gd name="connsiteX3" fmla="*/ 0 w 6426375"/>
              <a:gd name="connsiteY3" fmla="*/ 6881905 h 6881905"/>
              <a:gd name="connsiteX4" fmla="*/ 2210210 w 6426375"/>
              <a:gd name="connsiteY4" fmla="*/ 0 h 6881905"/>
              <a:gd name="connsiteX0" fmla="*/ 2755055 w 6426375"/>
              <a:gd name="connsiteY0" fmla="*/ 0 h 6881905"/>
              <a:gd name="connsiteX1" fmla="*/ 6426375 w 6426375"/>
              <a:gd name="connsiteY1" fmla="*/ 10951 h 6881905"/>
              <a:gd name="connsiteX2" fmla="*/ 6426375 w 6426375"/>
              <a:gd name="connsiteY2" fmla="*/ 6868949 h 6881905"/>
              <a:gd name="connsiteX3" fmla="*/ 0 w 6426375"/>
              <a:gd name="connsiteY3" fmla="*/ 6881905 h 6881905"/>
              <a:gd name="connsiteX4" fmla="*/ 2755055 w 6426375"/>
              <a:gd name="connsiteY4" fmla="*/ 0 h 6881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26375" h="6881905">
                <a:moveTo>
                  <a:pt x="2755055" y="0"/>
                </a:moveTo>
                <a:lnTo>
                  <a:pt x="6426375" y="10951"/>
                </a:lnTo>
                <a:lnTo>
                  <a:pt x="6426375" y="6868949"/>
                </a:lnTo>
                <a:lnTo>
                  <a:pt x="0" y="6881905"/>
                </a:lnTo>
                <a:lnTo>
                  <a:pt x="2755055"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28" name="Straight Connector 3127">
            <a:extLst>
              <a:ext uri="{FF2B5EF4-FFF2-40B4-BE49-F238E27FC236}">
                <a16:creationId xmlns:a16="http://schemas.microsoft.com/office/drawing/2014/main" id="{BF6F135C-352B-4218-8C4A-72DA56E2BC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486400" y="0"/>
            <a:ext cx="6705600" cy="199853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30" name="Straight Connector 3129">
            <a:extLst>
              <a:ext uri="{FF2B5EF4-FFF2-40B4-BE49-F238E27FC236}">
                <a16:creationId xmlns:a16="http://schemas.microsoft.com/office/drawing/2014/main" id="{3358AD04-C5C5-4EED-9739-2CCED69898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68513" y="4035406"/>
            <a:ext cx="4723487" cy="28225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32" name="Straight Connector 3131">
            <a:extLst>
              <a:ext uri="{FF2B5EF4-FFF2-40B4-BE49-F238E27FC236}">
                <a16:creationId xmlns:a16="http://schemas.microsoft.com/office/drawing/2014/main" id="{72A09171-30F7-4DDD-8406-68606DFBEF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34056" y="0"/>
            <a:ext cx="2036307" cy="687095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3074" name="Picture 1" descr="A screenshot of a computer&#10;&#10;Description automatically generated">
            <a:extLst>
              <a:ext uri="{FF2B5EF4-FFF2-40B4-BE49-F238E27FC236}">
                <a16:creationId xmlns:a16="http://schemas.microsoft.com/office/drawing/2014/main" id="{92B814F4-A437-B544-33A8-B97513C850F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9230" r="-1" b="-1"/>
          <a:stretch/>
        </p:blipFill>
        <p:spPr bwMode="auto">
          <a:xfrm>
            <a:off x="533400" y="533400"/>
            <a:ext cx="11125200" cy="5791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0980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103" name="Straight Connector 4102">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105" name="Straight Connector 4104">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107" name="Straight Connector 4106">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109" name="Straight Connector 4108">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111" name="Straight Connector 4110">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113" name="Straight Connector 4112">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115" name="Straight Connector 4114">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4117" name="Rectangle 4116">
            <a:extLst>
              <a:ext uri="{FF2B5EF4-FFF2-40B4-BE49-F238E27FC236}">
                <a16:creationId xmlns:a16="http://schemas.microsoft.com/office/drawing/2014/main" id="{53851C1C-90B4-4D68-8D77-ACEDEBF97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9" name="Rectangle 23">
            <a:extLst>
              <a:ext uri="{FF2B5EF4-FFF2-40B4-BE49-F238E27FC236}">
                <a16:creationId xmlns:a16="http://schemas.microsoft.com/office/drawing/2014/main" id="{66A6C3B0-6FDC-4B35-B7CE-CC75F305A2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0" y="-10952"/>
            <a:ext cx="5037413" cy="6881907"/>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58016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358016 w 6132997"/>
              <a:gd name="connsiteY4" fmla="*/ 0 h 6881904"/>
              <a:gd name="connsiteX0" fmla="*/ 1916832 w 6132997"/>
              <a:gd name="connsiteY0" fmla="*/ 0 h 6892855"/>
              <a:gd name="connsiteX1" fmla="*/ 6132997 w 6132997"/>
              <a:gd name="connsiteY1" fmla="*/ 10951 h 6892855"/>
              <a:gd name="connsiteX2" fmla="*/ 6132997 w 6132997"/>
              <a:gd name="connsiteY2" fmla="*/ 6868949 h 6892855"/>
              <a:gd name="connsiteX3" fmla="*/ 0 w 6132997"/>
              <a:gd name="connsiteY3" fmla="*/ 6892855 h 6892855"/>
              <a:gd name="connsiteX4" fmla="*/ 1916832 w 6132997"/>
              <a:gd name="connsiteY4" fmla="*/ 0 h 6892855"/>
              <a:gd name="connsiteX0" fmla="*/ 2210210 w 6426375"/>
              <a:gd name="connsiteY0" fmla="*/ 0 h 6881905"/>
              <a:gd name="connsiteX1" fmla="*/ 6426375 w 6426375"/>
              <a:gd name="connsiteY1" fmla="*/ 10951 h 6881905"/>
              <a:gd name="connsiteX2" fmla="*/ 6426375 w 6426375"/>
              <a:gd name="connsiteY2" fmla="*/ 6868949 h 6881905"/>
              <a:gd name="connsiteX3" fmla="*/ 0 w 6426375"/>
              <a:gd name="connsiteY3" fmla="*/ 6881905 h 6881905"/>
              <a:gd name="connsiteX4" fmla="*/ 2210210 w 6426375"/>
              <a:gd name="connsiteY4" fmla="*/ 0 h 6881905"/>
              <a:gd name="connsiteX0" fmla="*/ 2755055 w 6426375"/>
              <a:gd name="connsiteY0" fmla="*/ 0 h 6881905"/>
              <a:gd name="connsiteX1" fmla="*/ 6426375 w 6426375"/>
              <a:gd name="connsiteY1" fmla="*/ 10951 h 6881905"/>
              <a:gd name="connsiteX2" fmla="*/ 6426375 w 6426375"/>
              <a:gd name="connsiteY2" fmla="*/ 6868949 h 6881905"/>
              <a:gd name="connsiteX3" fmla="*/ 0 w 6426375"/>
              <a:gd name="connsiteY3" fmla="*/ 6881905 h 6881905"/>
              <a:gd name="connsiteX4" fmla="*/ 2755055 w 6426375"/>
              <a:gd name="connsiteY4" fmla="*/ 0 h 6881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26375" h="6881905">
                <a:moveTo>
                  <a:pt x="2755055" y="0"/>
                </a:moveTo>
                <a:lnTo>
                  <a:pt x="6426375" y="10951"/>
                </a:lnTo>
                <a:lnTo>
                  <a:pt x="6426375" y="6868949"/>
                </a:lnTo>
                <a:lnTo>
                  <a:pt x="0" y="6881905"/>
                </a:lnTo>
                <a:lnTo>
                  <a:pt x="2755055"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21" name="Straight Connector 4120">
            <a:extLst>
              <a:ext uri="{FF2B5EF4-FFF2-40B4-BE49-F238E27FC236}">
                <a16:creationId xmlns:a16="http://schemas.microsoft.com/office/drawing/2014/main" id="{BF6F135C-352B-4218-8C4A-72DA56E2BC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486400" y="0"/>
            <a:ext cx="6705600" cy="199853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123" name="Straight Connector 4122">
            <a:extLst>
              <a:ext uri="{FF2B5EF4-FFF2-40B4-BE49-F238E27FC236}">
                <a16:creationId xmlns:a16="http://schemas.microsoft.com/office/drawing/2014/main" id="{3358AD04-C5C5-4EED-9739-2CCED69898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68513" y="4035406"/>
            <a:ext cx="4723487" cy="28225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125" name="Straight Connector 4124">
            <a:extLst>
              <a:ext uri="{FF2B5EF4-FFF2-40B4-BE49-F238E27FC236}">
                <a16:creationId xmlns:a16="http://schemas.microsoft.com/office/drawing/2014/main" id="{72A09171-30F7-4DDD-8406-68606DFBEF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34056" y="0"/>
            <a:ext cx="2036307" cy="687095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098" name="Picture 1">
            <a:extLst>
              <a:ext uri="{FF2B5EF4-FFF2-40B4-BE49-F238E27FC236}">
                <a16:creationId xmlns:a16="http://schemas.microsoft.com/office/drawing/2014/main" id="{CE622F55-39D7-1956-16A7-C47A0B616EE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r="10191"/>
          <a:stretch/>
        </p:blipFill>
        <p:spPr bwMode="auto">
          <a:xfrm>
            <a:off x="533400" y="533400"/>
            <a:ext cx="11125200" cy="5791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29039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42FA9DDC-BEA7-4448-A13A-84AA8829E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Rectangle 23">
            <a:extLst>
              <a:ext uri="{FF2B5EF4-FFF2-40B4-BE49-F238E27FC236}">
                <a16:creationId xmlns:a16="http://schemas.microsoft.com/office/drawing/2014/main" id="{9B7D3F5A-2C3A-45DE-B2EA-CCED39D42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8431"/>
            <a:ext cx="9395871" cy="6881906"/>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58016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358016 w 6132997"/>
              <a:gd name="connsiteY4" fmla="*/ 0 h 6881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2997" h="6881904">
                <a:moveTo>
                  <a:pt x="1358016" y="0"/>
                </a:moveTo>
                <a:lnTo>
                  <a:pt x="6132997" y="0"/>
                </a:lnTo>
                <a:lnTo>
                  <a:pt x="6132997" y="6857998"/>
                </a:lnTo>
                <a:lnTo>
                  <a:pt x="0" y="6881904"/>
                </a:lnTo>
                <a:lnTo>
                  <a:pt x="1358016"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31" name="Straight Connector 5130">
            <a:extLst>
              <a:ext uri="{FF2B5EF4-FFF2-40B4-BE49-F238E27FC236}">
                <a16:creationId xmlns:a16="http://schemas.microsoft.com/office/drawing/2014/main" id="{4E0F4909-1257-4FB1-B8CA-A25F473DA35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 y="0"/>
            <a:ext cx="2442048" cy="608150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133" name="Straight Connector 5132">
            <a:extLst>
              <a:ext uri="{FF2B5EF4-FFF2-40B4-BE49-F238E27FC236}">
                <a16:creationId xmlns:a16="http://schemas.microsoft.com/office/drawing/2014/main" id="{911A8E84-3846-4E65-90A3-B17F03B611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238790" y="0"/>
            <a:ext cx="3914920" cy="307403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135" name="Straight Connector 5134">
            <a:extLst>
              <a:ext uri="{FF2B5EF4-FFF2-40B4-BE49-F238E27FC236}">
                <a16:creationId xmlns:a16="http://schemas.microsoft.com/office/drawing/2014/main" id="{B4FF7F0B-BE82-47BF-ACD0-53E430723B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 y="3548091"/>
            <a:ext cx="8652340" cy="332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122" name="Picture 1">
            <a:extLst>
              <a:ext uri="{FF2B5EF4-FFF2-40B4-BE49-F238E27FC236}">
                <a16:creationId xmlns:a16="http://schemas.microsoft.com/office/drawing/2014/main" id="{E415C583-7025-BA30-2EB2-7CA970CE71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684" b="-2"/>
          <a:stretch/>
        </p:blipFill>
        <p:spPr bwMode="auto">
          <a:xfrm>
            <a:off x="731174" y="867605"/>
            <a:ext cx="10646809" cy="519546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7595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42FA9DDC-BEA7-4448-A13A-84AA8829E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3" name="Rectangle 23">
            <a:extLst>
              <a:ext uri="{FF2B5EF4-FFF2-40B4-BE49-F238E27FC236}">
                <a16:creationId xmlns:a16="http://schemas.microsoft.com/office/drawing/2014/main" id="{9B7D3F5A-2C3A-45DE-B2EA-CCED39D42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8431"/>
            <a:ext cx="9395871" cy="6881906"/>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58016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358016 w 6132997"/>
              <a:gd name="connsiteY4" fmla="*/ 0 h 6881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2997" h="6881904">
                <a:moveTo>
                  <a:pt x="1358016" y="0"/>
                </a:moveTo>
                <a:lnTo>
                  <a:pt x="6132997" y="0"/>
                </a:lnTo>
                <a:lnTo>
                  <a:pt x="6132997" y="6857998"/>
                </a:lnTo>
                <a:lnTo>
                  <a:pt x="0" y="6881904"/>
                </a:lnTo>
                <a:lnTo>
                  <a:pt x="1358016"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155" name="Straight Connector 6154">
            <a:extLst>
              <a:ext uri="{FF2B5EF4-FFF2-40B4-BE49-F238E27FC236}">
                <a16:creationId xmlns:a16="http://schemas.microsoft.com/office/drawing/2014/main" id="{4E0F4909-1257-4FB1-B8CA-A25F473DA35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 y="0"/>
            <a:ext cx="2442048" cy="608150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157" name="Straight Connector 6156">
            <a:extLst>
              <a:ext uri="{FF2B5EF4-FFF2-40B4-BE49-F238E27FC236}">
                <a16:creationId xmlns:a16="http://schemas.microsoft.com/office/drawing/2014/main" id="{911A8E84-3846-4E65-90A3-B17F03B611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238790" y="0"/>
            <a:ext cx="3914920" cy="307403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159" name="Straight Connector 6158">
            <a:extLst>
              <a:ext uri="{FF2B5EF4-FFF2-40B4-BE49-F238E27FC236}">
                <a16:creationId xmlns:a16="http://schemas.microsoft.com/office/drawing/2014/main" id="{B4FF7F0B-BE82-47BF-ACD0-53E430723B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 y="3548091"/>
            <a:ext cx="8652340" cy="332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6146" name="Picture 1" descr="A screenshot of a computer&#10;&#10;Description automatically generated">
            <a:extLst>
              <a:ext uri="{FF2B5EF4-FFF2-40B4-BE49-F238E27FC236}">
                <a16:creationId xmlns:a16="http://schemas.microsoft.com/office/drawing/2014/main" id="{ADC987C6-ECDC-21C5-4848-697F3F8554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710" r="1" b="1"/>
          <a:stretch/>
        </p:blipFill>
        <p:spPr bwMode="auto">
          <a:xfrm>
            <a:off x="731174" y="867605"/>
            <a:ext cx="10646809" cy="519546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26097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42FA9DDC-BEA7-4448-A13A-84AA8829E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7" name="Rectangle 23">
            <a:extLst>
              <a:ext uri="{FF2B5EF4-FFF2-40B4-BE49-F238E27FC236}">
                <a16:creationId xmlns:a16="http://schemas.microsoft.com/office/drawing/2014/main" id="{9B7D3F5A-2C3A-45DE-B2EA-CCED39D42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8431"/>
            <a:ext cx="9395871" cy="6881906"/>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58016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358016 w 6132997"/>
              <a:gd name="connsiteY4" fmla="*/ 0 h 6881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2997" h="6881904">
                <a:moveTo>
                  <a:pt x="1358016" y="0"/>
                </a:moveTo>
                <a:lnTo>
                  <a:pt x="6132997" y="0"/>
                </a:lnTo>
                <a:lnTo>
                  <a:pt x="6132997" y="6857998"/>
                </a:lnTo>
                <a:lnTo>
                  <a:pt x="0" y="6881904"/>
                </a:lnTo>
                <a:lnTo>
                  <a:pt x="1358016"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179" name="Straight Connector 7178">
            <a:extLst>
              <a:ext uri="{FF2B5EF4-FFF2-40B4-BE49-F238E27FC236}">
                <a16:creationId xmlns:a16="http://schemas.microsoft.com/office/drawing/2014/main" id="{4E0F4909-1257-4FB1-B8CA-A25F473DA35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 y="0"/>
            <a:ext cx="2442048" cy="608150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181" name="Straight Connector 7180">
            <a:extLst>
              <a:ext uri="{FF2B5EF4-FFF2-40B4-BE49-F238E27FC236}">
                <a16:creationId xmlns:a16="http://schemas.microsoft.com/office/drawing/2014/main" id="{911A8E84-3846-4E65-90A3-B17F03B611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238790" y="0"/>
            <a:ext cx="3914920" cy="307403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183" name="Straight Connector 7182">
            <a:extLst>
              <a:ext uri="{FF2B5EF4-FFF2-40B4-BE49-F238E27FC236}">
                <a16:creationId xmlns:a16="http://schemas.microsoft.com/office/drawing/2014/main" id="{B4FF7F0B-BE82-47BF-ACD0-53E430723B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 y="3548091"/>
            <a:ext cx="8652340" cy="332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7170" name="Picture 1">
            <a:extLst>
              <a:ext uri="{FF2B5EF4-FFF2-40B4-BE49-F238E27FC236}">
                <a16:creationId xmlns:a16="http://schemas.microsoft.com/office/drawing/2014/main" id="{9DB5448A-9D2F-FA6B-4C31-A2C46B4659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4711" b="1"/>
          <a:stretch/>
        </p:blipFill>
        <p:spPr bwMode="auto">
          <a:xfrm>
            <a:off x="731174" y="867605"/>
            <a:ext cx="10646809" cy="519546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10797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42FA9DDC-BEA7-4448-A13A-84AA8829E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1" name="Rectangle 23">
            <a:extLst>
              <a:ext uri="{FF2B5EF4-FFF2-40B4-BE49-F238E27FC236}">
                <a16:creationId xmlns:a16="http://schemas.microsoft.com/office/drawing/2014/main" id="{9B7D3F5A-2C3A-45DE-B2EA-CCED39D42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8431"/>
            <a:ext cx="9395871" cy="6881906"/>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58016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358016 w 6132997"/>
              <a:gd name="connsiteY4" fmla="*/ 0 h 6881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2997" h="6881904">
                <a:moveTo>
                  <a:pt x="1358016" y="0"/>
                </a:moveTo>
                <a:lnTo>
                  <a:pt x="6132997" y="0"/>
                </a:lnTo>
                <a:lnTo>
                  <a:pt x="6132997" y="6857998"/>
                </a:lnTo>
                <a:lnTo>
                  <a:pt x="0" y="6881904"/>
                </a:lnTo>
                <a:lnTo>
                  <a:pt x="1358016"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203" name="Straight Connector 8202">
            <a:extLst>
              <a:ext uri="{FF2B5EF4-FFF2-40B4-BE49-F238E27FC236}">
                <a16:creationId xmlns:a16="http://schemas.microsoft.com/office/drawing/2014/main" id="{4E0F4909-1257-4FB1-B8CA-A25F473DA35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 y="0"/>
            <a:ext cx="2442048" cy="608150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205" name="Straight Connector 8204">
            <a:extLst>
              <a:ext uri="{FF2B5EF4-FFF2-40B4-BE49-F238E27FC236}">
                <a16:creationId xmlns:a16="http://schemas.microsoft.com/office/drawing/2014/main" id="{911A8E84-3846-4E65-90A3-B17F03B611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238790" y="0"/>
            <a:ext cx="3914920" cy="307403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207" name="Straight Connector 8206">
            <a:extLst>
              <a:ext uri="{FF2B5EF4-FFF2-40B4-BE49-F238E27FC236}">
                <a16:creationId xmlns:a16="http://schemas.microsoft.com/office/drawing/2014/main" id="{B4FF7F0B-BE82-47BF-ACD0-53E430723B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 y="3548091"/>
            <a:ext cx="8652340" cy="332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8194" name="Picture 1" descr="A screenshot of a computer&#10;&#10;Description automatically generated">
            <a:extLst>
              <a:ext uri="{FF2B5EF4-FFF2-40B4-BE49-F238E27FC236}">
                <a16:creationId xmlns:a16="http://schemas.microsoft.com/office/drawing/2014/main" id="{1944A950-CFFB-2448-75B1-6E5EED9D32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735" r="-1" b="-1"/>
          <a:stretch/>
        </p:blipFill>
        <p:spPr bwMode="auto">
          <a:xfrm>
            <a:off x="731174" y="867605"/>
            <a:ext cx="10646809" cy="519546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57624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2FA9DDC-BEA7-4448-A13A-84AA8829E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23">
            <a:extLst>
              <a:ext uri="{FF2B5EF4-FFF2-40B4-BE49-F238E27FC236}">
                <a16:creationId xmlns:a16="http://schemas.microsoft.com/office/drawing/2014/main" id="{9B7D3F5A-2C3A-45DE-B2EA-CCED39D42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8431"/>
            <a:ext cx="9395871" cy="6881906"/>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58016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358016 w 6132997"/>
              <a:gd name="connsiteY4" fmla="*/ 0 h 6881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2997" h="6881904">
                <a:moveTo>
                  <a:pt x="1358016" y="0"/>
                </a:moveTo>
                <a:lnTo>
                  <a:pt x="6132997" y="0"/>
                </a:lnTo>
                <a:lnTo>
                  <a:pt x="6132997" y="6857998"/>
                </a:lnTo>
                <a:lnTo>
                  <a:pt x="0" y="6881904"/>
                </a:lnTo>
                <a:lnTo>
                  <a:pt x="1358016"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4E0F4909-1257-4FB1-B8CA-A25F473DA35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 y="0"/>
            <a:ext cx="2442048" cy="608150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11A8E84-3846-4E65-90A3-B17F03B611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238790" y="0"/>
            <a:ext cx="3914920" cy="307403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4FF7F0B-BE82-47BF-ACD0-53E430723B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 y="3548091"/>
            <a:ext cx="8652340" cy="332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screenshot of a computer&#10;&#10;Description automatically generated">
            <a:extLst>
              <a:ext uri="{FF2B5EF4-FFF2-40B4-BE49-F238E27FC236}">
                <a16:creationId xmlns:a16="http://schemas.microsoft.com/office/drawing/2014/main" id="{7EA8A5DC-527D-95C0-3E2A-B918D53E7855}"/>
              </a:ext>
            </a:extLst>
          </p:cNvPr>
          <p:cNvPicPr>
            <a:picLocks noChangeAspect="1"/>
          </p:cNvPicPr>
          <p:nvPr/>
        </p:nvPicPr>
        <p:blipFill>
          <a:blip r:embed="rId2"/>
          <a:srcRect l="1951" r="2245" b="-1"/>
          <a:stretch/>
        </p:blipFill>
        <p:spPr>
          <a:xfrm>
            <a:off x="731174" y="867605"/>
            <a:ext cx="10646809" cy="5195466"/>
          </a:xfrm>
          <a:prstGeom prst="rect">
            <a:avLst/>
          </a:prstGeom>
        </p:spPr>
      </p:pic>
    </p:spTree>
    <p:extLst>
      <p:ext uri="{BB962C8B-B14F-4D97-AF65-F5344CB8AC3E}">
        <p14:creationId xmlns:p14="http://schemas.microsoft.com/office/powerpoint/2010/main" val="26116401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398D8-494F-F813-2EC1-D7A180BF3BE6}"/>
              </a:ext>
            </a:extLst>
          </p:cNvPr>
          <p:cNvSpPr>
            <a:spLocks noGrp="1"/>
          </p:cNvSpPr>
          <p:nvPr>
            <p:ph type="title"/>
          </p:nvPr>
        </p:nvSpPr>
        <p:spPr/>
        <p:txBody>
          <a:bodyPr/>
          <a:lstStyle/>
          <a:p>
            <a:r>
              <a:rPr lang="en-US" b="1" dirty="0" err="1"/>
              <a:t>Portabilitate</a:t>
            </a:r>
            <a:endParaRPr lang="en-US" b="1" dirty="0"/>
          </a:p>
        </p:txBody>
      </p:sp>
      <p:sp>
        <p:nvSpPr>
          <p:cNvPr id="3" name="Content Placeholder 2">
            <a:extLst>
              <a:ext uri="{FF2B5EF4-FFF2-40B4-BE49-F238E27FC236}">
                <a16:creationId xmlns:a16="http://schemas.microsoft.com/office/drawing/2014/main" id="{58751A45-FEF5-B899-3F3E-CC4B0F69185F}"/>
              </a:ext>
              <a:ext uri="{C183D7F6-B498-43B3-948B-1728B52AA6E4}">
                <adec:decorative xmlns:adec="http://schemas.microsoft.com/office/drawing/2017/decorative" val="0"/>
              </a:ext>
            </a:extLst>
          </p:cNvPr>
          <p:cNvSpPr>
            <a:spLocks noGrp="1"/>
          </p:cNvSpPr>
          <p:nvPr>
            <p:ph idx="1"/>
          </p:nvPr>
        </p:nvSpPr>
        <p:spPr/>
        <p:txBody>
          <a:bodyPr>
            <a:normAutofit fontScale="92500"/>
          </a:bodyPr>
          <a:lstStyle/>
          <a:p>
            <a:pPr algn="just"/>
            <a:endParaRPr lang="en-US" dirty="0"/>
          </a:p>
          <a:p>
            <a:pPr marL="0" indent="0" algn="just">
              <a:buNone/>
            </a:pPr>
            <a:r>
              <a:rPr lang="en-US" dirty="0"/>
              <a:t>Prin </a:t>
            </a:r>
            <a:r>
              <a:rPr lang="en-US" dirty="0" err="1"/>
              <a:t>adoptarea</a:t>
            </a:r>
            <a:r>
              <a:rPr lang="en-US" dirty="0"/>
              <a:t> </a:t>
            </a:r>
            <a:r>
              <a:rPr lang="en-US" dirty="0" err="1"/>
              <a:t>tehnologiilor</a:t>
            </a:r>
            <a:r>
              <a:rPr lang="en-US" dirty="0"/>
              <a:t> </a:t>
            </a:r>
            <a:r>
              <a:rPr lang="en-US" dirty="0" err="1"/>
              <a:t>moderne</a:t>
            </a:r>
            <a:r>
              <a:rPr lang="en-US" dirty="0"/>
              <a:t> </a:t>
            </a:r>
            <a:r>
              <a:rPr lang="en-US" dirty="0" err="1"/>
              <a:t>și</a:t>
            </a:r>
            <a:r>
              <a:rPr lang="en-US" dirty="0"/>
              <a:t> a </a:t>
            </a:r>
            <a:r>
              <a:rPr lang="en-US" dirty="0" err="1"/>
              <a:t>standardelor</a:t>
            </a:r>
            <a:r>
              <a:rPr lang="en-US" dirty="0"/>
              <a:t> web </a:t>
            </a:r>
            <a:r>
              <a:rPr lang="en-US" dirty="0" err="1"/>
              <a:t>actuale</a:t>
            </a:r>
            <a:r>
              <a:rPr lang="en-US" dirty="0"/>
              <a:t>, </a:t>
            </a:r>
            <a:r>
              <a:rPr lang="en-US" dirty="0" err="1"/>
              <a:t>platforma</a:t>
            </a:r>
            <a:r>
              <a:rPr lang="en-US" dirty="0"/>
              <a:t> web </a:t>
            </a:r>
            <a:r>
              <a:rPr lang="en-US" dirty="0" err="1"/>
              <a:t>pentru</a:t>
            </a:r>
            <a:r>
              <a:rPr lang="en-US" dirty="0"/>
              <a:t> </a:t>
            </a:r>
            <a:r>
              <a:rPr lang="en-US" dirty="0" err="1"/>
              <a:t>recomandări</a:t>
            </a:r>
            <a:r>
              <a:rPr lang="en-US" dirty="0"/>
              <a:t> de </a:t>
            </a:r>
            <a:r>
              <a:rPr lang="en-US" dirty="0" err="1"/>
              <a:t>filme</a:t>
            </a:r>
            <a:r>
              <a:rPr lang="en-US" dirty="0"/>
              <a:t> </a:t>
            </a:r>
            <a:r>
              <a:rPr lang="en-US" dirty="0" err="1"/>
              <a:t>poate</a:t>
            </a:r>
            <a:r>
              <a:rPr lang="en-US" dirty="0"/>
              <a:t> </a:t>
            </a:r>
            <a:r>
              <a:rPr lang="en-US" dirty="0" err="1"/>
              <a:t>asigura</a:t>
            </a:r>
            <a:r>
              <a:rPr lang="en-US" dirty="0"/>
              <a:t> o </a:t>
            </a:r>
            <a:r>
              <a:rPr lang="en-US" dirty="0" err="1"/>
              <a:t>portabilitate</a:t>
            </a:r>
            <a:r>
              <a:rPr lang="en-US" dirty="0"/>
              <a:t> </a:t>
            </a:r>
            <a:r>
              <a:rPr lang="en-US" dirty="0" err="1"/>
              <a:t>ridicată</a:t>
            </a:r>
            <a:r>
              <a:rPr lang="en-US" dirty="0"/>
              <a:t> pe o </a:t>
            </a:r>
            <a:r>
              <a:rPr lang="en-US" dirty="0" err="1"/>
              <a:t>varietate</a:t>
            </a:r>
            <a:r>
              <a:rPr lang="en-US" dirty="0"/>
              <a:t> </a:t>
            </a:r>
            <a:r>
              <a:rPr lang="en-US" dirty="0" err="1"/>
              <a:t>extinsă</a:t>
            </a:r>
            <a:r>
              <a:rPr lang="en-US" dirty="0"/>
              <a:t> de </a:t>
            </a:r>
            <a:r>
              <a:rPr lang="en-US" dirty="0" err="1"/>
              <a:t>dispozitive</a:t>
            </a:r>
            <a:r>
              <a:rPr lang="en-US" dirty="0"/>
              <a:t>, </a:t>
            </a:r>
            <a:r>
              <a:rPr lang="en-US" dirty="0" err="1"/>
              <a:t>browsere</a:t>
            </a:r>
            <a:r>
              <a:rPr lang="en-US" dirty="0"/>
              <a:t> web, </a:t>
            </a:r>
            <a:r>
              <a:rPr lang="en-US" dirty="0" err="1"/>
              <a:t>sisteme</a:t>
            </a:r>
            <a:r>
              <a:rPr lang="en-US" dirty="0"/>
              <a:t> de </a:t>
            </a:r>
            <a:r>
              <a:rPr lang="en-US" dirty="0" err="1"/>
              <a:t>operare</a:t>
            </a:r>
            <a:r>
              <a:rPr lang="en-US" dirty="0"/>
              <a:t> </a:t>
            </a:r>
            <a:r>
              <a:rPr lang="en-US" dirty="0" err="1"/>
              <a:t>și</a:t>
            </a:r>
            <a:r>
              <a:rPr lang="en-US" dirty="0"/>
              <a:t> </a:t>
            </a:r>
            <a:r>
              <a:rPr lang="en-US" dirty="0" err="1"/>
              <a:t>medii</a:t>
            </a:r>
            <a:r>
              <a:rPr lang="en-US" dirty="0"/>
              <a:t> de </a:t>
            </a:r>
            <a:r>
              <a:rPr lang="en-US" dirty="0" err="1"/>
              <a:t>găzduire</a:t>
            </a:r>
            <a:r>
              <a:rPr lang="en-US" dirty="0"/>
              <a:t>. </a:t>
            </a:r>
            <a:endParaRPr lang="ro-RO" dirty="0"/>
          </a:p>
          <a:p>
            <a:pPr marL="0" indent="0" algn="just">
              <a:buNone/>
            </a:pPr>
            <a:endParaRPr lang="ro-RO" dirty="0"/>
          </a:p>
          <a:p>
            <a:pPr marL="0" indent="0" algn="just">
              <a:buNone/>
            </a:pPr>
            <a:r>
              <a:rPr lang="en-US" dirty="0" err="1"/>
              <a:t>Acest</a:t>
            </a:r>
            <a:r>
              <a:rPr lang="en-US" dirty="0"/>
              <a:t> </a:t>
            </a:r>
            <a:r>
              <a:rPr lang="en-US" dirty="0" err="1"/>
              <a:t>lucru</a:t>
            </a:r>
            <a:r>
              <a:rPr lang="en-US" dirty="0"/>
              <a:t> </a:t>
            </a:r>
            <a:r>
              <a:rPr lang="en-US" dirty="0" err="1"/>
              <a:t>va</a:t>
            </a:r>
            <a:r>
              <a:rPr lang="en-US" dirty="0"/>
              <a:t> </a:t>
            </a:r>
            <a:r>
              <a:rPr lang="en-US" dirty="0" err="1"/>
              <a:t>permite</a:t>
            </a:r>
            <a:r>
              <a:rPr lang="en-US" dirty="0"/>
              <a:t> </a:t>
            </a:r>
            <a:r>
              <a:rPr lang="en-US" dirty="0" err="1"/>
              <a:t>utilizatorilor</a:t>
            </a:r>
            <a:r>
              <a:rPr lang="en-US" dirty="0"/>
              <a:t> </a:t>
            </a:r>
            <a:r>
              <a:rPr lang="en-US" dirty="0" err="1"/>
              <a:t>să</a:t>
            </a:r>
            <a:r>
              <a:rPr lang="en-US" dirty="0"/>
              <a:t> </a:t>
            </a:r>
            <a:r>
              <a:rPr lang="en-US" dirty="0" err="1"/>
              <a:t>acceseze</a:t>
            </a:r>
            <a:r>
              <a:rPr lang="en-US" dirty="0"/>
              <a:t> </a:t>
            </a:r>
            <a:r>
              <a:rPr lang="en-US" dirty="0" err="1"/>
              <a:t>platforma</a:t>
            </a:r>
            <a:r>
              <a:rPr lang="en-US" dirty="0"/>
              <a:t> </a:t>
            </a:r>
            <a:r>
              <a:rPr lang="en-US" dirty="0" err="1"/>
              <a:t>fără</a:t>
            </a:r>
            <a:r>
              <a:rPr lang="en-US" dirty="0"/>
              <a:t> </a:t>
            </a:r>
            <a:r>
              <a:rPr lang="en-US" dirty="0" err="1"/>
              <a:t>limitări</a:t>
            </a:r>
            <a:r>
              <a:rPr lang="en-US" dirty="0"/>
              <a:t> </a:t>
            </a:r>
            <a:r>
              <a:rPr lang="en-US" dirty="0" err="1"/>
              <a:t>tehnologice</a:t>
            </a:r>
            <a:r>
              <a:rPr lang="en-US" dirty="0"/>
              <a:t>, </a:t>
            </a:r>
            <a:r>
              <a:rPr lang="en-US" dirty="0" err="1"/>
              <a:t>menținând</a:t>
            </a:r>
            <a:r>
              <a:rPr lang="en-US" dirty="0"/>
              <a:t> o </a:t>
            </a:r>
            <a:r>
              <a:rPr lang="en-US" dirty="0" err="1"/>
              <a:t>experiență</a:t>
            </a:r>
            <a:r>
              <a:rPr lang="en-US" dirty="0"/>
              <a:t> de </a:t>
            </a:r>
            <a:r>
              <a:rPr lang="en-US" dirty="0" err="1"/>
              <a:t>utilizare</a:t>
            </a:r>
            <a:r>
              <a:rPr lang="en-US" dirty="0"/>
              <a:t> </a:t>
            </a:r>
            <a:r>
              <a:rPr lang="en-US" dirty="0" err="1"/>
              <a:t>uniformă</a:t>
            </a:r>
            <a:r>
              <a:rPr lang="en-US" dirty="0"/>
              <a:t> </a:t>
            </a:r>
            <a:r>
              <a:rPr lang="en-US" dirty="0" err="1"/>
              <a:t>și</a:t>
            </a:r>
            <a:r>
              <a:rPr lang="en-US" dirty="0"/>
              <a:t> </a:t>
            </a:r>
            <a:r>
              <a:rPr lang="en-US" dirty="0" err="1"/>
              <a:t>consistentă</a:t>
            </a:r>
            <a:r>
              <a:rPr lang="en-US" dirty="0"/>
              <a:t>, </a:t>
            </a:r>
            <a:r>
              <a:rPr lang="en-US" dirty="0" err="1"/>
              <a:t>indiferent</a:t>
            </a:r>
            <a:r>
              <a:rPr lang="en-US" dirty="0"/>
              <a:t> de </a:t>
            </a:r>
            <a:r>
              <a:rPr lang="en-US" dirty="0" err="1"/>
              <a:t>configurația</a:t>
            </a:r>
            <a:r>
              <a:rPr lang="en-US" dirty="0"/>
              <a:t> </a:t>
            </a:r>
            <a:r>
              <a:rPr lang="en-US" dirty="0" err="1"/>
              <a:t>tehnică</a:t>
            </a:r>
            <a:r>
              <a:rPr lang="en-US" dirty="0"/>
              <a:t> </a:t>
            </a:r>
            <a:r>
              <a:rPr lang="en-US" dirty="0" err="1"/>
              <a:t>sau</a:t>
            </a:r>
            <a:r>
              <a:rPr lang="en-US" dirty="0"/>
              <a:t> </a:t>
            </a:r>
            <a:r>
              <a:rPr lang="en-US" dirty="0" err="1"/>
              <a:t>mediul</a:t>
            </a:r>
            <a:r>
              <a:rPr lang="en-US" dirty="0"/>
              <a:t> </a:t>
            </a:r>
            <a:r>
              <a:rPr lang="en-US" dirty="0" err="1"/>
              <a:t>utilizat</a:t>
            </a:r>
            <a:r>
              <a:rPr lang="en-US" dirty="0"/>
              <a:t>. De la desktop-</a:t>
            </a:r>
            <a:r>
              <a:rPr lang="en-US" dirty="0" err="1"/>
              <a:t>uri</a:t>
            </a:r>
            <a:r>
              <a:rPr lang="en-US" dirty="0"/>
              <a:t> </a:t>
            </a:r>
            <a:r>
              <a:rPr lang="en-US" dirty="0" err="1"/>
              <a:t>și</a:t>
            </a:r>
            <a:r>
              <a:rPr lang="en-US" dirty="0"/>
              <a:t> laptop-</a:t>
            </a:r>
            <a:r>
              <a:rPr lang="en-US" dirty="0" err="1"/>
              <a:t>uri</a:t>
            </a:r>
            <a:r>
              <a:rPr lang="en-US" dirty="0"/>
              <a:t> </a:t>
            </a:r>
            <a:r>
              <a:rPr lang="en-US" dirty="0" err="1"/>
              <a:t>până</a:t>
            </a:r>
            <a:r>
              <a:rPr lang="en-US" dirty="0"/>
              <a:t> la </a:t>
            </a:r>
            <a:r>
              <a:rPr lang="en-US" dirty="0" err="1"/>
              <a:t>tablete</a:t>
            </a:r>
            <a:r>
              <a:rPr lang="en-US" dirty="0"/>
              <a:t> </a:t>
            </a:r>
            <a:r>
              <a:rPr lang="en-US" dirty="0" err="1"/>
              <a:t>și</a:t>
            </a:r>
            <a:r>
              <a:rPr lang="en-US" dirty="0"/>
              <a:t> smartphone-</a:t>
            </a:r>
            <a:r>
              <a:rPr lang="en-US" dirty="0" err="1"/>
              <a:t>uri</a:t>
            </a:r>
            <a:r>
              <a:rPr lang="en-US" dirty="0"/>
              <a:t>, </a:t>
            </a:r>
            <a:r>
              <a:rPr lang="en-US" dirty="0" err="1"/>
              <a:t>și</a:t>
            </a:r>
            <a:r>
              <a:rPr lang="en-US" dirty="0"/>
              <a:t> de la </a:t>
            </a:r>
            <a:r>
              <a:rPr lang="en-US" dirty="0" err="1"/>
              <a:t>diferite</a:t>
            </a:r>
            <a:r>
              <a:rPr lang="en-US" dirty="0"/>
              <a:t> </a:t>
            </a:r>
            <a:r>
              <a:rPr lang="en-US" dirty="0" err="1"/>
              <a:t>platforme</a:t>
            </a:r>
            <a:r>
              <a:rPr lang="en-US" dirty="0"/>
              <a:t> de hosting la diverse </a:t>
            </a:r>
            <a:r>
              <a:rPr lang="en-US" dirty="0" err="1"/>
              <a:t>medii</a:t>
            </a:r>
            <a:r>
              <a:rPr lang="en-US" dirty="0"/>
              <a:t> cloud, </a:t>
            </a:r>
            <a:r>
              <a:rPr lang="en-US" dirty="0" err="1"/>
              <a:t>aplicația</a:t>
            </a:r>
            <a:r>
              <a:rPr lang="en-US" dirty="0"/>
              <a:t> </a:t>
            </a:r>
            <a:r>
              <a:rPr lang="en-US" dirty="0" err="1"/>
              <a:t>va</a:t>
            </a:r>
            <a:r>
              <a:rPr lang="en-US" dirty="0"/>
              <a:t> </a:t>
            </a:r>
            <a:r>
              <a:rPr lang="en-US" dirty="0" err="1"/>
              <a:t>putea</a:t>
            </a:r>
            <a:r>
              <a:rPr lang="en-US" dirty="0"/>
              <a:t> </a:t>
            </a:r>
            <a:r>
              <a:rPr lang="en-US" dirty="0" err="1"/>
              <a:t>funcționa</a:t>
            </a:r>
            <a:r>
              <a:rPr lang="en-US" dirty="0"/>
              <a:t> </a:t>
            </a:r>
            <a:r>
              <a:rPr lang="en-US" dirty="0" err="1"/>
              <a:t>fără</a:t>
            </a:r>
            <a:r>
              <a:rPr lang="en-US" dirty="0"/>
              <a:t> </a:t>
            </a:r>
            <a:r>
              <a:rPr lang="en-US" dirty="0" err="1"/>
              <a:t>adaptări</a:t>
            </a:r>
            <a:r>
              <a:rPr lang="en-US" dirty="0"/>
              <a:t> </a:t>
            </a:r>
            <a:r>
              <a:rPr lang="en-US" dirty="0" err="1"/>
              <a:t>semnificative</a:t>
            </a:r>
            <a:r>
              <a:rPr lang="en-US" dirty="0"/>
              <a:t>, </a:t>
            </a:r>
            <a:r>
              <a:rPr lang="en-US" dirty="0" err="1"/>
              <a:t>asigurând</a:t>
            </a:r>
            <a:r>
              <a:rPr lang="en-US" dirty="0"/>
              <a:t> o </a:t>
            </a:r>
            <a:r>
              <a:rPr lang="en-US" dirty="0" err="1"/>
              <a:t>performanță</a:t>
            </a:r>
            <a:r>
              <a:rPr lang="en-US" dirty="0"/>
              <a:t> </a:t>
            </a:r>
            <a:r>
              <a:rPr lang="en-US" dirty="0" err="1"/>
              <a:t>optimă</a:t>
            </a:r>
            <a:r>
              <a:rPr lang="en-US" dirty="0"/>
              <a:t> </a:t>
            </a:r>
            <a:r>
              <a:rPr lang="en-US" dirty="0" err="1"/>
              <a:t>și</a:t>
            </a:r>
            <a:r>
              <a:rPr lang="en-US" dirty="0"/>
              <a:t> o </a:t>
            </a:r>
            <a:r>
              <a:rPr lang="en-US" dirty="0" err="1"/>
              <a:t>interfață</a:t>
            </a:r>
            <a:r>
              <a:rPr lang="en-US" dirty="0"/>
              <a:t> </a:t>
            </a:r>
            <a:r>
              <a:rPr lang="en-US" dirty="0" err="1"/>
              <a:t>coerentă</a:t>
            </a:r>
            <a:r>
              <a:rPr lang="en-US" dirty="0"/>
              <a:t> </a:t>
            </a:r>
            <a:r>
              <a:rPr lang="en-US" dirty="0" err="1"/>
              <a:t>pentru</a:t>
            </a:r>
            <a:r>
              <a:rPr lang="en-US" dirty="0"/>
              <a:t> </a:t>
            </a:r>
            <a:r>
              <a:rPr lang="en-US" dirty="0" err="1"/>
              <a:t>toți</a:t>
            </a:r>
            <a:r>
              <a:rPr lang="en-US" dirty="0"/>
              <a:t> </a:t>
            </a:r>
            <a:r>
              <a:rPr lang="en-US" dirty="0" err="1"/>
              <a:t>utilizatorii</a:t>
            </a:r>
            <a:r>
              <a:rPr lang="en-US" dirty="0"/>
              <a:t>.</a:t>
            </a:r>
          </a:p>
          <a:p>
            <a:pPr algn="just"/>
            <a:endParaRPr lang="en-US" dirty="0"/>
          </a:p>
        </p:txBody>
      </p:sp>
    </p:spTree>
    <p:extLst>
      <p:ext uri="{BB962C8B-B14F-4D97-AF65-F5344CB8AC3E}">
        <p14:creationId xmlns:p14="http://schemas.microsoft.com/office/powerpoint/2010/main" val="48501096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8" name="Rectangle 27">
            <a:extLst>
              <a:ext uri="{FF2B5EF4-FFF2-40B4-BE49-F238E27FC236}">
                <a16:creationId xmlns:a16="http://schemas.microsoft.com/office/drawing/2014/main" id="{A6CA7A60-8DF8-4B78-BFE3-B372B90AB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469A5737-8D36-4BF8-AC7D-2AA2B6B63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8"/>
            <a:ext cx="3818316" cy="6900306"/>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3818316"/>
              <a:gd name="connsiteY0" fmla="*/ 0 h 6863976"/>
              <a:gd name="connsiteX1" fmla="*/ 3818316 w 3818316"/>
              <a:gd name="connsiteY1" fmla="*/ 0 h 6863976"/>
              <a:gd name="connsiteX2" fmla="*/ 2493114 w 3818316"/>
              <a:gd name="connsiteY2" fmla="*/ 6863976 h 6863976"/>
              <a:gd name="connsiteX3" fmla="*/ 0 w 3818316"/>
              <a:gd name="connsiteY3" fmla="*/ 6863976 h 6863976"/>
              <a:gd name="connsiteX4" fmla="*/ 0 w 3818316"/>
              <a:gd name="connsiteY4" fmla="*/ 0 h 6863976"/>
              <a:gd name="connsiteX0" fmla="*/ 0 w 3818316"/>
              <a:gd name="connsiteY0" fmla="*/ 0 h 6863976"/>
              <a:gd name="connsiteX1" fmla="*/ 3818316 w 3818316"/>
              <a:gd name="connsiteY1" fmla="*/ 0 h 6863976"/>
              <a:gd name="connsiteX2" fmla="*/ 2252194 w 3818316"/>
              <a:gd name="connsiteY2" fmla="*/ 6853025 h 6863976"/>
              <a:gd name="connsiteX3" fmla="*/ 0 w 3818316"/>
              <a:gd name="connsiteY3" fmla="*/ 6863976 h 6863976"/>
              <a:gd name="connsiteX4" fmla="*/ 0 w 3818316"/>
              <a:gd name="connsiteY4" fmla="*/ 0 h 6863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8316" h="6863976">
                <a:moveTo>
                  <a:pt x="0" y="0"/>
                </a:moveTo>
                <a:lnTo>
                  <a:pt x="3818316" y="0"/>
                </a:lnTo>
                <a:lnTo>
                  <a:pt x="2252194" y="6853025"/>
                </a:lnTo>
                <a:lnTo>
                  <a:pt x="0" y="6863976"/>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6">
            <a:extLst>
              <a:ext uri="{FF2B5EF4-FFF2-40B4-BE49-F238E27FC236}">
                <a16:creationId xmlns:a16="http://schemas.microsoft.com/office/drawing/2014/main" id="{4D559625-D799-C3A3-A305-13460EB0531D}"/>
              </a:ext>
            </a:extLst>
          </p:cNvPr>
          <p:cNvSpPr>
            <a:spLocks noGrp="1"/>
          </p:cNvSpPr>
          <p:nvPr>
            <p:ph type="title"/>
          </p:nvPr>
        </p:nvSpPr>
        <p:spPr>
          <a:xfrm>
            <a:off x="711810" y="714374"/>
            <a:ext cx="2472454" cy="1857375"/>
          </a:xfrm>
        </p:spPr>
        <p:txBody>
          <a:bodyPr vert="horz" lIns="91440" tIns="45720" rIns="91440" bIns="45720" rtlCol="0" anchor="t">
            <a:normAutofit/>
          </a:bodyPr>
          <a:lstStyle/>
          <a:p>
            <a:r>
              <a:rPr lang="en-US" sz="2000" b="1"/>
              <a:t>Prezentare General</a:t>
            </a:r>
            <a:r>
              <a:rPr lang="en-US" sz="2000"/>
              <a:t>ă</a:t>
            </a:r>
          </a:p>
        </p:txBody>
      </p:sp>
      <p:cxnSp>
        <p:nvCxnSpPr>
          <p:cNvPr id="32" name="Straight Connector 31">
            <a:extLst>
              <a:ext uri="{FF2B5EF4-FFF2-40B4-BE49-F238E27FC236}">
                <a16:creationId xmlns:a16="http://schemas.microsoft.com/office/drawing/2014/main" id="{72ECE8B0-6962-4F5B-830A-E8F8F9726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759626"/>
            <a:ext cx="3484282" cy="409538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EAF673E-0279-495F-A8A9-F84D0AB5A4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5259294"/>
            <a:ext cx="4748213" cy="159571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0" name="TextBox 7">
            <a:extLst>
              <a:ext uri="{FF2B5EF4-FFF2-40B4-BE49-F238E27FC236}">
                <a16:creationId xmlns:a16="http://schemas.microsoft.com/office/drawing/2014/main" id="{62695D7B-8A53-F0CB-2563-8065D3D67FBD}"/>
              </a:ext>
            </a:extLst>
          </p:cNvPr>
          <p:cNvGraphicFramePr/>
          <p:nvPr>
            <p:extLst>
              <p:ext uri="{D42A27DB-BD31-4B8C-83A1-F6EECF244321}">
                <p14:modId xmlns:p14="http://schemas.microsoft.com/office/powerpoint/2010/main" val="2125062179"/>
              </p:ext>
            </p:extLst>
          </p:nvPr>
        </p:nvGraphicFramePr>
        <p:xfrm>
          <a:off x="4106586" y="788465"/>
          <a:ext cx="7424423" cy="5245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3142961"/>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BAB63F8-4BFD-6C64-FEE8-F7EA130188A6}"/>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5CF573E-9DFB-9ABD-82BD-A963B7563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723DD22-ED2D-267D-967A-9BFC809A9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3"/>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1EC70143-2888-60DE-5051-507D71E67901}"/>
              </a:ext>
            </a:extLst>
          </p:cNvPr>
          <p:cNvSpPr>
            <a:spLocks noGrp="1"/>
          </p:cNvSpPr>
          <p:nvPr>
            <p:ph type="title"/>
          </p:nvPr>
        </p:nvSpPr>
        <p:spPr>
          <a:xfrm>
            <a:off x="1129552" y="584791"/>
            <a:ext cx="9932896" cy="1148665"/>
          </a:xfrm>
        </p:spPr>
        <p:txBody>
          <a:bodyPr>
            <a:normAutofit/>
          </a:bodyPr>
          <a:lstStyle/>
          <a:p>
            <a:r>
              <a:rPr lang="ro-RO" dirty="0"/>
              <a:t>MULTUMESC PENTRU ATENTIE!</a:t>
            </a:r>
            <a:endParaRPr lang="en-US" dirty="0"/>
          </a:p>
        </p:txBody>
      </p:sp>
      <p:cxnSp>
        <p:nvCxnSpPr>
          <p:cNvPr id="15" name="Straight Connector 14">
            <a:extLst>
              <a:ext uri="{FF2B5EF4-FFF2-40B4-BE49-F238E27FC236}">
                <a16:creationId xmlns:a16="http://schemas.microsoft.com/office/drawing/2014/main" id="{C99DB527-492C-CEFF-8689-0F139C718B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526DA41-BC15-AB50-4910-31129349B2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49745" y="0"/>
            <a:ext cx="340591"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0CDD480-7D98-A3C2-4A10-7A8D5851BD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1313983"/>
            <a:ext cx="1769035" cy="69557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66D8C97-E553-64D1-62D1-FD88DA32B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1185530"/>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CB9409D-8B04-93E1-8EFD-5AAC5B8CCB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968704" y="14436"/>
            <a:ext cx="2147217" cy="199511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D5E29FD-D3AC-A8DA-9B1A-5CA871E8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94353" y="0"/>
            <a:ext cx="239059"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BAEB3582-5FFC-B4B6-32E2-627F39AC06AB}"/>
              </a:ext>
            </a:extLst>
          </p:cNvPr>
          <p:cNvSpPr>
            <a:spLocks noGrp="1"/>
          </p:cNvSpPr>
          <p:nvPr>
            <p:ph idx="1"/>
          </p:nvPr>
        </p:nvSpPr>
        <p:spPr>
          <a:xfrm>
            <a:off x="1129552" y="2623302"/>
            <a:ext cx="9932896" cy="3553660"/>
          </a:xfrm>
        </p:spPr>
        <p:txBody>
          <a:bodyPr anchor="ctr">
            <a:normAutofit/>
          </a:bodyPr>
          <a:lstStyle/>
          <a:p>
            <a:endParaRPr lang="en-US" dirty="0"/>
          </a:p>
        </p:txBody>
      </p:sp>
    </p:spTree>
    <p:extLst>
      <p:ext uri="{BB962C8B-B14F-4D97-AF65-F5344CB8AC3E}">
        <p14:creationId xmlns:p14="http://schemas.microsoft.com/office/powerpoint/2010/main" val="227852676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BCD7D46-C13D-3EC0-A7EF-77AAF839FEBD}"/>
            </a:ext>
          </a:extLst>
        </p:cNvPr>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81775E6C-9FE7-4AE4-ABE7-2568D95DE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3">
            <a:extLst>
              <a:ext uri="{FF2B5EF4-FFF2-40B4-BE49-F238E27FC236}">
                <a16:creationId xmlns:a16="http://schemas.microsoft.com/office/drawing/2014/main" id="{8CECB99A-E2AB-482F-A307-487955310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50"/>
            <a:ext cx="5676966" cy="6869953"/>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0885" h="6869951">
                <a:moveTo>
                  <a:pt x="1754909" y="0"/>
                </a:moveTo>
                <a:lnTo>
                  <a:pt x="6430885" y="11953"/>
                </a:lnTo>
                <a:lnTo>
                  <a:pt x="6430885" y="6869951"/>
                </a:lnTo>
                <a:lnTo>
                  <a:pt x="0" y="6869951"/>
                </a:lnTo>
                <a:lnTo>
                  <a:pt x="1754909"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D089CCB1-4BCB-D13E-F575-20FCEAEE6FA5}"/>
              </a:ext>
            </a:extLst>
          </p:cNvPr>
          <p:cNvSpPr>
            <a:spLocks noGrp="1"/>
          </p:cNvSpPr>
          <p:nvPr>
            <p:ph type="title"/>
          </p:nvPr>
        </p:nvSpPr>
        <p:spPr>
          <a:xfrm>
            <a:off x="883920" y="800849"/>
            <a:ext cx="4065767" cy="3510553"/>
          </a:xfrm>
        </p:spPr>
        <p:txBody>
          <a:bodyPr vert="horz" lIns="91440" tIns="45720" rIns="91440" bIns="45720" rtlCol="0" anchor="t">
            <a:normAutofit/>
          </a:bodyPr>
          <a:lstStyle/>
          <a:p>
            <a:r>
              <a:rPr lang="en-US" sz="4100" b="1"/>
              <a:t>Fundamente Teoretice</a:t>
            </a:r>
          </a:p>
        </p:txBody>
      </p:sp>
      <p:sp>
        <p:nvSpPr>
          <p:cNvPr id="34" name="TextBox 33">
            <a:extLst>
              <a:ext uri="{FF2B5EF4-FFF2-40B4-BE49-F238E27FC236}">
                <a16:creationId xmlns:a16="http://schemas.microsoft.com/office/drawing/2014/main" id="{8CE72794-EE4D-B038-7EC8-F40EDB7D9771}"/>
              </a:ext>
            </a:extLst>
          </p:cNvPr>
          <p:cNvSpPr txBox="1"/>
          <p:nvPr/>
        </p:nvSpPr>
        <p:spPr>
          <a:xfrm>
            <a:off x="5895753" y="533400"/>
            <a:ext cx="5458046" cy="5791200"/>
          </a:xfrm>
          <a:prstGeom prst="rect">
            <a:avLst/>
          </a:prstGeom>
        </p:spPr>
        <p:txBody>
          <a:bodyPr vert="horz" lIns="91440" tIns="45720" rIns="91440" bIns="45720" rtlCol="0" anchor="ctr">
            <a:normAutofit/>
          </a:bodyPr>
          <a:lstStyle/>
          <a:p>
            <a:pPr marL="457200" marR="0" indent="-228600">
              <a:spcAft>
                <a:spcPts val="600"/>
              </a:spcAft>
              <a:buSzPct val="80000"/>
              <a:buFont typeface="Arial" panose="020B0604020202020204" pitchFamily="34" charset="0"/>
              <a:buChar char="•"/>
            </a:pPr>
            <a:r>
              <a:rPr lang="en-US" dirty="0" err="1">
                <a:solidFill>
                  <a:schemeClr val="tx2"/>
                </a:solidFill>
                <a:effectLst/>
              </a:rPr>
              <a:t>Sistemul</a:t>
            </a:r>
            <a:r>
              <a:rPr lang="en-US" dirty="0">
                <a:solidFill>
                  <a:schemeClr val="tx2"/>
                </a:solidFill>
                <a:effectLst/>
              </a:rPr>
              <a:t> </a:t>
            </a:r>
            <a:r>
              <a:rPr lang="en-US" dirty="0" err="1">
                <a:solidFill>
                  <a:schemeClr val="tx2"/>
                </a:solidFill>
                <a:effectLst/>
              </a:rPr>
              <a:t>va</a:t>
            </a:r>
            <a:r>
              <a:rPr lang="en-US" dirty="0">
                <a:solidFill>
                  <a:schemeClr val="tx2"/>
                </a:solidFill>
                <a:effectLst/>
              </a:rPr>
              <a:t> </a:t>
            </a:r>
            <a:r>
              <a:rPr lang="en-US" dirty="0" err="1">
                <a:solidFill>
                  <a:schemeClr val="tx2"/>
                </a:solidFill>
                <a:effectLst/>
              </a:rPr>
              <a:t>adopta</a:t>
            </a:r>
            <a:r>
              <a:rPr lang="en-US" dirty="0">
                <a:solidFill>
                  <a:schemeClr val="tx2"/>
                </a:solidFill>
                <a:effectLst/>
              </a:rPr>
              <a:t> o </a:t>
            </a:r>
            <a:r>
              <a:rPr lang="en-US" dirty="0" err="1">
                <a:solidFill>
                  <a:schemeClr val="tx2"/>
                </a:solidFill>
                <a:effectLst/>
              </a:rPr>
              <a:t>arhitectură</a:t>
            </a:r>
            <a:r>
              <a:rPr lang="en-US" dirty="0">
                <a:solidFill>
                  <a:schemeClr val="tx2"/>
                </a:solidFill>
                <a:effectLst/>
              </a:rPr>
              <a:t> client-server, </a:t>
            </a:r>
            <a:r>
              <a:rPr lang="en-US" dirty="0" err="1">
                <a:solidFill>
                  <a:schemeClr val="tx2"/>
                </a:solidFill>
                <a:effectLst/>
              </a:rPr>
              <a:t>în</a:t>
            </a:r>
            <a:r>
              <a:rPr lang="en-US" dirty="0">
                <a:solidFill>
                  <a:schemeClr val="tx2"/>
                </a:solidFill>
                <a:effectLst/>
              </a:rPr>
              <a:t> care </a:t>
            </a:r>
            <a:r>
              <a:rPr lang="en-US" dirty="0" err="1">
                <a:solidFill>
                  <a:schemeClr val="tx2"/>
                </a:solidFill>
                <a:effectLst/>
              </a:rPr>
              <a:t>clientul</a:t>
            </a:r>
            <a:r>
              <a:rPr lang="en-US" dirty="0">
                <a:solidFill>
                  <a:schemeClr val="tx2"/>
                </a:solidFill>
                <a:effectLst/>
              </a:rPr>
              <a:t> </a:t>
            </a:r>
            <a:r>
              <a:rPr lang="en-US" dirty="0" err="1">
                <a:solidFill>
                  <a:schemeClr val="tx2"/>
                </a:solidFill>
                <a:effectLst/>
              </a:rPr>
              <a:t>va</a:t>
            </a:r>
            <a:r>
              <a:rPr lang="en-US" dirty="0">
                <a:solidFill>
                  <a:schemeClr val="tx2"/>
                </a:solidFill>
                <a:effectLst/>
              </a:rPr>
              <a:t> </a:t>
            </a:r>
            <a:r>
              <a:rPr lang="en-US" dirty="0" err="1">
                <a:solidFill>
                  <a:schemeClr val="tx2"/>
                </a:solidFill>
                <a:effectLst/>
              </a:rPr>
              <a:t>interacționa</a:t>
            </a:r>
            <a:r>
              <a:rPr lang="en-US" dirty="0">
                <a:solidFill>
                  <a:schemeClr val="tx2"/>
                </a:solidFill>
                <a:effectLst/>
              </a:rPr>
              <a:t> cu </a:t>
            </a:r>
            <a:r>
              <a:rPr lang="en-US" dirty="0" err="1">
                <a:solidFill>
                  <a:schemeClr val="tx2"/>
                </a:solidFill>
                <a:effectLst/>
              </a:rPr>
              <a:t>serverul</a:t>
            </a:r>
            <a:r>
              <a:rPr lang="en-US" dirty="0">
                <a:solidFill>
                  <a:schemeClr val="tx2"/>
                </a:solidFill>
                <a:effectLst/>
              </a:rPr>
              <a:t> </a:t>
            </a:r>
            <a:r>
              <a:rPr lang="en-US" dirty="0" err="1">
                <a:solidFill>
                  <a:schemeClr val="tx2"/>
                </a:solidFill>
                <a:effectLst/>
              </a:rPr>
              <a:t>pentru</a:t>
            </a:r>
            <a:r>
              <a:rPr lang="en-US" dirty="0">
                <a:solidFill>
                  <a:schemeClr val="tx2"/>
                </a:solidFill>
                <a:effectLst/>
              </a:rPr>
              <a:t> </a:t>
            </a:r>
            <a:r>
              <a:rPr lang="en-US" dirty="0" err="1">
                <a:solidFill>
                  <a:schemeClr val="tx2"/>
                </a:solidFill>
                <a:effectLst/>
              </a:rPr>
              <a:t>accesarea</a:t>
            </a:r>
            <a:r>
              <a:rPr lang="en-US" dirty="0">
                <a:solidFill>
                  <a:schemeClr val="tx2"/>
                </a:solidFill>
                <a:effectLst/>
              </a:rPr>
              <a:t> </a:t>
            </a:r>
            <a:r>
              <a:rPr lang="en-US" dirty="0" err="1">
                <a:solidFill>
                  <a:schemeClr val="tx2"/>
                </a:solidFill>
                <a:effectLst/>
              </a:rPr>
              <a:t>și</a:t>
            </a:r>
            <a:r>
              <a:rPr lang="en-US" dirty="0">
                <a:solidFill>
                  <a:schemeClr val="tx2"/>
                </a:solidFill>
                <a:effectLst/>
              </a:rPr>
              <a:t> </a:t>
            </a:r>
            <a:r>
              <a:rPr lang="en-US" dirty="0" err="1">
                <a:solidFill>
                  <a:schemeClr val="tx2"/>
                </a:solidFill>
                <a:effectLst/>
              </a:rPr>
              <a:t>manipularea</a:t>
            </a:r>
            <a:r>
              <a:rPr lang="en-US" dirty="0">
                <a:solidFill>
                  <a:schemeClr val="tx2"/>
                </a:solidFill>
                <a:effectLst/>
              </a:rPr>
              <a:t> </a:t>
            </a:r>
            <a:r>
              <a:rPr lang="en-US" dirty="0" err="1">
                <a:solidFill>
                  <a:schemeClr val="tx2"/>
                </a:solidFill>
                <a:effectLst/>
              </a:rPr>
              <a:t>datelor</a:t>
            </a:r>
            <a:r>
              <a:rPr lang="en-US" dirty="0">
                <a:solidFill>
                  <a:schemeClr val="tx2"/>
                </a:solidFill>
                <a:effectLst/>
              </a:rPr>
              <a:t>.</a:t>
            </a:r>
          </a:p>
          <a:p>
            <a:pPr marL="457200" marR="0" indent="-228600">
              <a:spcAft>
                <a:spcPts val="600"/>
              </a:spcAft>
              <a:buSzPct val="80000"/>
              <a:buFont typeface="Arial" panose="020B0604020202020204" pitchFamily="34" charset="0"/>
              <a:buChar char="•"/>
            </a:pPr>
            <a:endParaRPr lang="en-US" dirty="0">
              <a:solidFill>
                <a:schemeClr val="tx2"/>
              </a:solidFill>
              <a:effectLst/>
            </a:endParaRPr>
          </a:p>
          <a:p>
            <a:pPr marL="457200" marR="0" indent="-228600">
              <a:spcAft>
                <a:spcPts val="600"/>
              </a:spcAft>
              <a:buSzPct val="80000"/>
              <a:buFont typeface="Arial" panose="020B0604020202020204" pitchFamily="34" charset="0"/>
              <a:buChar char="•"/>
            </a:pPr>
            <a:r>
              <a:rPr lang="en-US" dirty="0" err="1">
                <a:solidFill>
                  <a:schemeClr val="tx2"/>
                </a:solidFill>
                <a:effectLst/>
              </a:rPr>
              <a:t>Pentru</a:t>
            </a:r>
            <a:r>
              <a:rPr lang="en-US" dirty="0">
                <a:solidFill>
                  <a:schemeClr val="tx2"/>
                </a:solidFill>
                <a:effectLst/>
              </a:rPr>
              <a:t> </a:t>
            </a:r>
            <a:r>
              <a:rPr lang="en-US" dirty="0" err="1">
                <a:solidFill>
                  <a:schemeClr val="tx2"/>
                </a:solidFill>
                <a:effectLst/>
              </a:rPr>
              <a:t>funcționalitatea</a:t>
            </a:r>
            <a:r>
              <a:rPr lang="en-US" dirty="0">
                <a:solidFill>
                  <a:schemeClr val="tx2"/>
                </a:solidFill>
                <a:effectLst/>
              </a:rPr>
              <a:t> de </a:t>
            </a:r>
            <a:r>
              <a:rPr lang="en-US" dirty="0" err="1">
                <a:solidFill>
                  <a:schemeClr val="tx2"/>
                </a:solidFill>
                <a:effectLst/>
              </a:rPr>
              <a:t>stocare</a:t>
            </a:r>
            <a:r>
              <a:rPr lang="en-US" dirty="0">
                <a:solidFill>
                  <a:schemeClr val="tx2"/>
                </a:solidFill>
                <a:effectLst/>
              </a:rPr>
              <a:t> </a:t>
            </a:r>
            <a:r>
              <a:rPr lang="ro-RO" dirty="0">
                <a:solidFill>
                  <a:schemeClr val="tx2"/>
                </a:solidFill>
                <a:effectLst/>
              </a:rPr>
              <a:t>și</a:t>
            </a:r>
            <a:r>
              <a:rPr lang="en-US" dirty="0">
                <a:solidFill>
                  <a:schemeClr val="tx2"/>
                </a:solidFill>
                <a:effectLst/>
              </a:rPr>
              <a:t> </a:t>
            </a:r>
            <a:r>
              <a:rPr lang="en-US" dirty="0" err="1">
                <a:solidFill>
                  <a:schemeClr val="tx2"/>
                </a:solidFill>
                <a:effectLst/>
              </a:rPr>
              <a:t>căutare</a:t>
            </a:r>
            <a:r>
              <a:rPr lang="ro-RO" dirty="0">
                <a:solidFill>
                  <a:schemeClr val="tx2"/>
                </a:solidFill>
                <a:effectLst/>
              </a:rPr>
              <a:t> a datelor</a:t>
            </a:r>
            <a:r>
              <a:rPr lang="en-US" dirty="0">
                <a:solidFill>
                  <a:schemeClr val="tx2"/>
                </a:solidFill>
                <a:effectLst/>
              </a:rPr>
              <a:t>, se </a:t>
            </a:r>
            <a:r>
              <a:rPr lang="en-US" dirty="0" err="1">
                <a:solidFill>
                  <a:schemeClr val="tx2"/>
                </a:solidFill>
                <a:effectLst/>
              </a:rPr>
              <a:t>utilizează</a:t>
            </a:r>
            <a:r>
              <a:rPr lang="en-US" dirty="0">
                <a:solidFill>
                  <a:schemeClr val="tx2"/>
                </a:solidFill>
                <a:effectLst/>
              </a:rPr>
              <a:t> o </a:t>
            </a:r>
            <a:r>
              <a:rPr lang="en-US" dirty="0" err="1">
                <a:solidFill>
                  <a:schemeClr val="tx2"/>
                </a:solidFill>
                <a:effectLst/>
              </a:rPr>
              <a:t>bază</a:t>
            </a:r>
            <a:r>
              <a:rPr lang="en-US" dirty="0">
                <a:solidFill>
                  <a:schemeClr val="tx2"/>
                </a:solidFill>
                <a:effectLst/>
              </a:rPr>
              <a:t> de date MySQL cu </a:t>
            </a:r>
            <a:r>
              <a:rPr lang="en-US" dirty="0" err="1">
                <a:solidFill>
                  <a:schemeClr val="tx2"/>
                </a:solidFill>
                <a:effectLst/>
              </a:rPr>
              <a:t>suport</a:t>
            </a:r>
            <a:r>
              <a:rPr lang="en-US" dirty="0">
                <a:solidFill>
                  <a:schemeClr val="tx2"/>
                </a:solidFill>
                <a:effectLst/>
              </a:rPr>
              <a:t> </a:t>
            </a:r>
            <a:r>
              <a:rPr lang="en-US" dirty="0" err="1">
                <a:solidFill>
                  <a:schemeClr val="tx2"/>
                </a:solidFill>
                <a:effectLst/>
              </a:rPr>
              <a:t>pentru</a:t>
            </a:r>
            <a:r>
              <a:rPr lang="en-US" dirty="0">
                <a:solidFill>
                  <a:schemeClr val="tx2"/>
                </a:solidFill>
                <a:effectLst/>
              </a:rPr>
              <a:t> </a:t>
            </a:r>
            <a:r>
              <a:rPr lang="en-US" dirty="0" err="1">
                <a:solidFill>
                  <a:schemeClr val="tx2"/>
                </a:solidFill>
                <a:effectLst/>
              </a:rPr>
              <a:t>căutare</a:t>
            </a:r>
            <a:r>
              <a:rPr lang="en-US" dirty="0">
                <a:solidFill>
                  <a:schemeClr val="tx2"/>
                </a:solidFill>
                <a:effectLst/>
              </a:rPr>
              <a:t> text </a:t>
            </a:r>
            <a:r>
              <a:rPr lang="en-US" dirty="0" err="1">
                <a:solidFill>
                  <a:schemeClr val="tx2"/>
                </a:solidFill>
                <a:effectLst/>
              </a:rPr>
              <a:t>completă</a:t>
            </a:r>
            <a:r>
              <a:rPr lang="en-US" dirty="0">
                <a:solidFill>
                  <a:schemeClr val="tx2"/>
                </a:solidFill>
                <a:effectLst/>
              </a:rPr>
              <a:t>, </a:t>
            </a:r>
            <a:r>
              <a:rPr lang="en-US" dirty="0" err="1">
                <a:solidFill>
                  <a:schemeClr val="tx2"/>
                </a:solidFill>
                <a:effectLst/>
              </a:rPr>
              <a:t>permițând</a:t>
            </a:r>
            <a:r>
              <a:rPr lang="en-US" dirty="0">
                <a:solidFill>
                  <a:schemeClr val="tx2"/>
                </a:solidFill>
                <a:effectLst/>
              </a:rPr>
              <a:t> </a:t>
            </a:r>
            <a:r>
              <a:rPr lang="en-US" dirty="0" err="1">
                <a:solidFill>
                  <a:schemeClr val="tx2"/>
                </a:solidFill>
                <a:effectLst/>
              </a:rPr>
              <a:t>găsirea</a:t>
            </a:r>
            <a:r>
              <a:rPr lang="en-US" dirty="0">
                <a:solidFill>
                  <a:schemeClr val="tx2"/>
                </a:solidFill>
                <a:effectLst/>
              </a:rPr>
              <a:t> </a:t>
            </a:r>
            <a:r>
              <a:rPr lang="en-US" dirty="0" err="1">
                <a:solidFill>
                  <a:schemeClr val="tx2"/>
                </a:solidFill>
                <a:effectLst/>
              </a:rPr>
              <a:t>rapidă</a:t>
            </a:r>
            <a:r>
              <a:rPr lang="en-US" dirty="0">
                <a:solidFill>
                  <a:schemeClr val="tx2"/>
                </a:solidFill>
                <a:effectLst/>
              </a:rPr>
              <a:t> a </a:t>
            </a:r>
            <a:r>
              <a:rPr lang="en-US" dirty="0" err="1">
                <a:solidFill>
                  <a:schemeClr val="tx2"/>
                </a:solidFill>
                <a:effectLst/>
              </a:rPr>
              <a:t>filmelor</a:t>
            </a:r>
            <a:r>
              <a:rPr lang="en-US" dirty="0">
                <a:solidFill>
                  <a:schemeClr val="tx2"/>
                </a:solidFill>
                <a:effectLst/>
              </a:rPr>
              <a:t> </a:t>
            </a:r>
            <a:r>
              <a:rPr lang="en-US" dirty="0" err="1">
                <a:solidFill>
                  <a:schemeClr val="tx2"/>
                </a:solidFill>
                <a:effectLst/>
              </a:rPr>
              <a:t>și</a:t>
            </a:r>
            <a:r>
              <a:rPr lang="en-US" dirty="0">
                <a:solidFill>
                  <a:schemeClr val="tx2"/>
                </a:solidFill>
                <a:effectLst/>
              </a:rPr>
              <a:t> </a:t>
            </a:r>
            <a:r>
              <a:rPr lang="en-US" dirty="0" err="1">
                <a:solidFill>
                  <a:schemeClr val="tx2"/>
                </a:solidFill>
                <a:effectLst/>
              </a:rPr>
              <a:t>utilizatorilor</a:t>
            </a:r>
            <a:r>
              <a:rPr lang="en-US" dirty="0">
                <a:solidFill>
                  <a:schemeClr val="tx2"/>
                </a:solidFill>
                <a:effectLst/>
              </a:rPr>
              <a:t> pe </a:t>
            </a:r>
            <a:r>
              <a:rPr lang="en-US" dirty="0" err="1">
                <a:solidFill>
                  <a:schemeClr val="tx2"/>
                </a:solidFill>
                <a:effectLst/>
              </a:rPr>
              <a:t>baza</a:t>
            </a:r>
            <a:r>
              <a:rPr lang="en-US" dirty="0">
                <a:solidFill>
                  <a:schemeClr val="tx2"/>
                </a:solidFill>
                <a:effectLst/>
              </a:rPr>
              <a:t> </a:t>
            </a:r>
            <a:r>
              <a:rPr lang="en-US" dirty="0" err="1">
                <a:solidFill>
                  <a:schemeClr val="tx2"/>
                </a:solidFill>
                <a:effectLst/>
              </a:rPr>
              <a:t>criteriilor</a:t>
            </a:r>
            <a:r>
              <a:rPr lang="en-US" dirty="0">
                <a:solidFill>
                  <a:schemeClr val="tx2"/>
                </a:solidFill>
                <a:effectLst/>
              </a:rPr>
              <a:t> </a:t>
            </a:r>
            <a:r>
              <a:rPr lang="en-US" dirty="0" err="1">
                <a:solidFill>
                  <a:schemeClr val="tx2"/>
                </a:solidFill>
                <a:effectLst/>
              </a:rPr>
              <a:t>textuale</a:t>
            </a:r>
            <a:r>
              <a:rPr lang="en-US" dirty="0">
                <a:solidFill>
                  <a:schemeClr val="tx2"/>
                </a:solidFill>
                <a:effectLst/>
              </a:rPr>
              <a:t>. </a:t>
            </a:r>
          </a:p>
          <a:p>
            <a:pPr marL="457200" marR="0" indent="-228600">
              <a:spcAft>
                <a:spcPts val="600"/>
              </a:spcAft>
              <a:buSzPct val="80000"/>
              <a:buFont typeface="Arial" panose="020B0604020202020204" pitchFamily="34" charset="0"/>
              <a:buChar char="•"/>
            </a:pPr>
            <a:endParaRPr lang="en-US" dirty="0">
              <a:solidFill>
                <a:schemeClr val="tx2"/>
              </a:solidFill>
            </a:endParaRPr>
          </a:p>
          <a:p>
            <a:pPr marL="457200" marR="0" indent="-228600">
              <a:spcAft>
                <a:spcPts val="600"/>
              </a:spcAft>
              <a:buSzPct val="80000"/>
              <a:buFont typeface="Arial" panose="020B0604020202020204" pitchFamily="34" charset="0"/>
              <a:buChar char="•"/>
            </a:pPr>
            <a:r>
              <a:rPr lang="en-US" dirty="0" err="1">
                <a:solidFill>
                  <a:schemeClr val="tx2"/>
                </a:solidFill>
                <a:effectLst/>
              </a:rPr>
              <a:t>Autentificarea</a:t>
            </a:r>
            <a:r>
              <a:rPr lang="en-US" dirty="0">
                <a:solidFill>
                  <a:schemeClr val="tx2"/>
                </a:solidFill>
                <a:effectLst/>
              </a:rPr>
              <a:t> </a:t>
            </a:r>
            <a:r>
              <a:rPr lang="en-US" dirty="0" err="1">
                <a:solidFill>
                  <a:schemeClr val="tx2"/>
                </a:solidFill>
                <a:effectLst/>
              </a:rPr>
              <a:t>este</a:t>
            </a:r>
            <a:r>
              <a:rPr lang="en-US" dirty="0">
                <a:solidFill>
                  <a:schemeClr val="tx2"/>
                </a:solidFill>
                <a:effectLst/>
              </a:rPr>
              <a:t> </a:t>
            </a:r>
            <a:r>
              <a:rPr lang="en-US" dirty="0" err="1">
                <a:solidFill>
                  <a:schemeClr val="tx2"/>
                </a:solidFill>
                <a:effectLst/>
              </a:rPr>
              <a:t>gestionată</a:t>
            </a:r>
            <a:r>
              <a:rPr lang="en-US" dirty="0">
                <a:solidFill>
                  <a:schemeClr val="tx2"/>
                </a:solidFill>
                <a:effectLst/>
              </a:rPr>
              <a:t> de Spring Security, un framework robust </a:t>
            </a:r>
            <a:r>
              <a:rPr lang="en-US" dirty="0" err="1">
                <a:solidFill>
                  <a:schemeClr val="tx2"/>
                </a:solidFill>
                <a:effectLst/>
              </a:rPr>
              <a:t>și</a:t>
            </a:r>
            <a:r>
              <a:rPr lang="en-US" dirty="0">
                <a:solidFill>
                  <a:schemeClr val="tx2"/>
                </a:solidFill>
                <a:effectLst/>
              </a:rPr>
              <a:t> </a:t>
            </a:r>
            <a:r>
              <a:rPr lang="en-US" dirty="0" err="1">
                <a:solidFill>
                  <a:schemeClr val="tx2"/>
                </a:solidFill>
                <a:effectLst/>
              </a:rPr>
              <a:t>flexibil</a:t>
            </a:r>
            <a:r>
              <a:rPr lang="en-US" dirty="0">
                <a:solidFill>
                  <a:schemeClr val="tx2"/>
                </a:solidFill>
                <a:effectLst/>
              </a:rPr>
              <a:t> </a:t>
            </a:r>
            <a:r>
              <a:rPr lang="en-US" dirty="0" err="1">
                <a:solidFill>
                  <a:schemeClr val="tx2"/>
                </a:solidFill>
                <a:effectLst/>
              </a:rPr>
              <a:t>pentru</a:t>
            </a:r>
            <a:r>
              <a:rPr lang="en-US" dirty="0">
                <a:solidFill>
                  <a:schemeClr val="tx2"/>
                </a:solidFill>
                <a:effectLst/>
              </a:rPr>
              <a:t> </a:t>
            </a:r>
            <a:r>
              <a:rPr lang="en-US" dirty="0" err="1">
                <a:solidFill>
                  <a:schemeClr val="tx2"/>
                </a:solidFill>
                <a:effectLst/>
              </a:rPr>
              <a:t>securizarea</a:t>
            </a:r>
            <a:r>
              <a:rPr lang="en-US" dirty="0">
                <a:solidFill>
                  <a:schemeClr val="tx2"/>
                </a:solidFill>
                <a:effectLst/>
              </a:rPr>
              <a:t> </a:t>
            </a:r>
            <a:r>
              <a:rPr lang="en-US" dirty="0" err="1">
                <a:solidFill>
                  <a:schemeClr val="tx2"/>
                </a:solidFill>
                <a:effectLst/>
              </a:rPr>
              <a:t>aplicațiilor</a:t>
            </a:r>
            <a:r>
              <a:rPr lang="en-US" dirty="0">
                <a:solidFill>
                  <a:schemeClr val="tx2"/>
                </a:solidFill>
                <a:effectLst/>
              </a:rPr>
              <a:t> web Java, </a:t>
            </a:r>
            <a:r>
              <a:rPr lang="en-US" dirty="0" err="1">
                <a:solidFill>
                  <a:schemeClr val="tx2"/>
                </a:solidFill>
                <a:effectLst/>
              </a:rPr>
              <a:t>oferind</a:t>
            </a:r>
            <a:r>
              <a:rPr lang="en-US" dirty="0">
                <a:solidFill>
                  <a:schemeClr val="tx2"/>
                </a:solidFill>
                <a:effectLst/>
              </a:rPr>
              <a:t> module de </a:t>
            </a:r>
            <a:r>
              <a:rPr lang="en-US" dirty="0" err="1">
                <a:solidFill>
                  <a:schemeClr val="tx2"/>
                </a:solidFill>
                <a:effectLst/>
              </a:rPr>
              <a:t>autentificare</a:t>
            </a:r>
            <a:r>
              <a:rPr lang="en-US" dirty="0">
                <a:solidFill>
                  <a:schemeClr val="tx2"/>
                </a:solidFill>
                <a:effectLst/>
              </a:rPr>
              <a:t> </a:t>
            </a:r>
            <a:r>
              <a:rPr lang="en-US" dirty="0" err="1">
                <a:solidFill>
                  <a:schemeClr val="tx2"/>
                </a:solidFill>
                <a:effectLst/>
              </a:rPr>
              <a:t>și</a:t>
            </a:r>
            <a:r>
              <a:rPr lang="en-US" dirty="0">
                <a:solidFill>
                  <a:schemeClr val="tx2"/>
                </a:solidFill>
                <a:effectLst/>
              </a:rPr>
              <a:t> </a:t>
            </a:r>
            <a:r>
              <a:rPr lang="en-US" dirty="0" err="1">
                <a:solidFill>
                  <a:schemeClr val="tx2"/>
                </a:solidFill>
                <a:effectLst/>
              </a:rPr>
              <a:t>autorizare</a:t>
            </a:r>
            <a:r>
              <a:rPr lang="en-US" dirty="0">
                <a:solidFill>
                  <a:schemeClr val="tx2"/>
                </a:solidFill>
                <a:effectLst/>
              </a:rPr>
              <a:t> </a:t>
            </a:r>
            <a:r>
              <a:rPr lang="en-US" dirty="0" err="1">
                <a:solidFill>
                  <a:schemeClr val="tx2"/>
                </a:solidFill>
                <a:effectLst/>
              </a:rPr>
              <a:t>personalizabile</a:t>
            </a:r>
            <a:r>
              <a:rPr lang="en-US" dirty="0">
                <a:solidFill>
                  <a:schemeClr val="tx2"/>
                </a:solidFill>
                <a:effectLst/>
              </a:rPr>
              <a:t>. </a:t>
            </a:r>
          </a:p>
          <a:p>
            <a:pPr marL="457200" marR="0" indent="-228600">
              <a:spcAft>
                <a:spcPts val="600"/>
              </a:spcAft>
              <a:buSzPct val="80000"/>
              <a:buFont typeface="Arial" panose="020B0604020202020204" pitchFamily="34" charset="0"/>
              <a:buChar char="•"/>
            </a:pPr>
            <a:endParaRPr lang="en-US" dirty="0">
              <a:solidFill>
                <a:schemeClr val="tx2"/>
              </a:solidFill>
            </a:endParaRPr>
          </a:p>
          <a:p>
            <a:pPr marL="457200" marR="0" indent="-228600">
              <a:spcAft>
                <a:spcPts val="600"/>
              </a:spcAft>
              <a:buSzPct val="80000"/>
              <a:buFont typeface="Arial" panose="020B0604020202020204" pitchFamily="34" charset="0"/>
              <a:buChar char="•"/>
            </a:pPr>
            <a:r>
              <a:rPr lang="en-US" dirty="0" err="1">
                <a:solidFill>
                  <a:schemeClr val="tx2"/>
                </a:solidFill>
                <a:effectLst/>
              </a:rPr>
              <a:t>În</a:t>
            </a:r>
            <a:r>
              <a:rPr lang="en-US" dirty="0">
                <a:solidFill>
                  <a:schemeClr val="tx2"/>
                </a:solidFill>
                <a:effectLst/>
              </a:rPr>
              <a:t> </a:t>
            </a:r>
            <a:r>
              <a:rPr lang="en-US" dirty="0" err="1">
                <a:solidFill>
                  <a:schemeClr val="tx2"/>
                </a:solidFill>
                <a:effectLst/>
              </a:rPr>
              <a:t>ceea</a:t>
            </a:r>
            <a:r>
              <a:rPr lang="en-US" dirty="0">
                <a:solidFill>
                  <a:schemeClr val="tx2"/>
                </a:solidFill>
                <a:effectLst/>
              </a:rPr>
              <a:t> </a:t>
            </a:r>
            <a:r>
              <a:rPr lang="en-US" dirty="0" err="1">
                <a:solidFill>
                  <a:schemeClr val="tx2"/>
                </a:solidFill>
                <a:effectLst/>
              </a:rPr>
              <a:t>ce</a:t>
            </a:r>
            <a:r>
              <a:rPr lang="en-US" dirty="0">
                <a:solidFill>
                  <a:schemeClr val="tx2"/>
                </a:solidFill>
                <a:effectLst/>
              </a:rPr>
              <a:t> </a:t>
            </a:r>
            <a:r>
              <a:rPr lang="en-US" dirty="0" err="1">
                <a:solidFill>
                  <a:schemeClr val="tx2"/>
                </a:solidFill>
                <a:effectLst/>
              </a:rPr>
              <a:t>privește</a:t>
            </a:r>
            <a:r>
              <a:rPr lang="en-US" dirty="0">
                <a:solidFill>
                  <a:schemeClr val="tx2"/>
                </a:solidFill>
                <a:effectLst/>
              </a:rPr>
              <a:t> </a:t>
            </a:r>
            <a:r>
              <a:rPr lang="en-US" dirty="0" err="1">
                <a:solidFill>
                  <a:schemeClr val="tx2"/>
                </a:solidFill>
                <a:effectLst/>
              </a:rPr>
              <a:t>mesageria</a:t>
            </a:r>
            <a:r>
              <a:rPr lang="en-US" dirty="0">
                <a:solidFill>
                  <a:schemeClr val="tx2"/>
                </a:solidFill>
                <a:effectLst/>
              </a:rPr>
              <a:t>, se </a:t>
            </a:r>
            <a:r>
              <a:rPr lang="en-US" dirty="0" err="1">
                <a:solidFill>
                  <a:schemeClr val="tx2"/>
                </a:solidFill>
                <a:effectLst/>
              </a:rPr>
              <a:t>va</a:t>
            </a:r>
            <a:r>
              <a:rPr lang="en-US" dirty="0">
                <a:solidFill>
                  <a:schemeClr val="tx2"/>
                </a:solidFill>
                <a:effectLst/>
              </a:rPr>
              <a:t> </a:t>
            </a:r>
            <a:r>
              <a:rPr lang="en-US" dirty="0" err="1">
                <a:solidFill>
                  <a:schemeClr val="tx2"/>
                </a:solidFill>
                <a:effectLst/>
              </a:rPr>
              <a:t>implementa</a:t>
            </a:r>
            <a:r>
              <a:rPr lang="en-US" dirty="0">
                <a:solidFill>
                  <a:schemeClr val="tx2"/>
                </a:solidFill>
                <a:effectLst/>
              </a:rPr>
              <a:t> WebSocket </a:t>
            </a:r>
            <a:r>
              <a:rPr lang="en-US" dirty="0" err="1">
                <a:solidFill>
                  <a:schemeClr val="tx2"/>
                </a:solidFill>
                <a:effectLst/>
              </a:rPr>
              <a:t>pentru</a:t>
            </a:r>
            <a:r>
              <a:rPr lang="en-US" dirty="0">
                <a:solidFill>
                  <a:schemeClr val="tx2"/>
                </a:solidFill>
                <a:effectLst/>
              </a:rPr>
              <a:t> a </a:t>
            </a:r>
            <a:r>
              <a:rPr lang="en-US" dirty="0" err="1">
                <a:solidFill>
                  <a:schemeClr val="tx2"/>
                </a:solidFill>
                <a:effectLst/>
              </a:rPr>
              <a:t>permite</a:t>
            </a:r>
            <a:r>
              <a:rPr lang="en-US" dirty="0">
                <a:solidFill>
                  <a:schemeClr val="tx2"/>
                </a:solidFill>
                <a:effectLst/>
              </a:rPr>
              <a:t> </a:t>
            </a:r>
            <a:r>
              <a:rPr lang="en-US" dirty="0" err="1">
                <a:solidFill>
                  <a:schemeClr val="tx2"/>
                </a:solidFill>
                <a:effectLst/>
              </a:rPr>
              <a:t>comunicarea</a:t>
            </a:r>
            <a:r>
              <a:rPr lang="en-US" dirty="0">
                <a:solidFill>
                  <a:schemeClr val="tx2"/>
                </a:solidFill>
                <a:effectLst/>
              </a:rPr>
              <a:t> </a:t>
            </a:r>
            <a:r>
              <a:rPr lang="en-US" dirty="0" err="1">
                <a:solidFill>
                  <a:schemeClr val="tx2"/>
                </a:solidFill>
                <a:effectLst/>
              </a:rPr>
              <a:t>în</a:t>
            </a:r>
            <a:r>
              <a:rPr lang="en-US" dirty="0">
                <a:solidFill>
                  <a:schemeClr val="tx2"/>
                </a:solidFill>
                <a:effectLst/>
              </a:rPr>
              <a:t> </a:t>
            </a:r>
            <a:r>
              <a:rPr lang="en-US" dirty="0" err="1">
                <a:solidFill>
                  <a:schemeClr val="tx2"/>
                </a:solidFill>
                <a:effectLst/>
              </a:rPr>
              <a:t>timp</a:t>
            </a:r>
            <a:r>
              <a:rPr lang="en-US" dirty="0">
                <a:solidFill>
                  <a:schemeClr val="tx2"/>
                </a:solidFill>
                <a:effectLst/>
              </a:rPr>
              <a:t> real </a:t>
            </a:r>
            <a:r>
              <a:rPr lang="en-US" dirty="0" err="1">
                <a:solidFill>
                  <a:schemeClr val="tx2"/>
                </a:solidFill>
                <a:effectLst/>
              </a:rPr>
              <a:t>între</a:t>
            </a:r>
            <a:r>
              <a:rPr lang="en-US" dirty="0">
                <a:solidFill>
                  <a:schemeClr val="tx2"/>
                </a:solidFill>
                <a:effectLst/>
              </a:rPr>
              <a:t> </a:t>
            </a:r>
            <a:r>
              <a:rPr lang="en-US" dirty="0" err="1">
                <a:solidFill>
                  <a:schemeClr val="tx2"/>
                </a:solidFill>
                <a:effectLst/>
              </a:rPr>
              <a:t>utilizatori</a:t>
            </a:r>
            <a:r>
              <a:rPr lang="en-US" dirty="0">
                <a:solidFill>
                  <a:schemeClr val="tx2"/>
                </a:solidFill>
                <a:effectLst/>
              </a:rPr>
              <a:t>.</a:t>
            </a:r>
          </a:p>
        </p:txBody>
      </p:sp>
      <p:cxnSp>
        <p:nvCxnSpPr>
          <p:cNvPr id="31" name="Straight Connector 30">
            <a:extLst>
              <a:ext uri="{FF2B5EF4-FFF2-40B4-BE49-F238E27FC236}">
                <a16:creationId xmlns:a16="http://schemas.microsoft.com/office/drawing/2014/main" id="{E8A66062-E0FE-4EE7-9840-EC05B87ACF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4541520"/>
            <a:ext cx="5895754" cy="23105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3B4C179-2540-4304-9C9C-2AAAA53EFD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2988236"/>
            <a:ext cx="2418079" cy="38876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397221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C189786-C01A-F519-A483-14735D7AA14A}"/>
            </a:ext>
          </a:extLst>
        </p:cNvPr>
        <p:cNvGrpSpPr/>
        <p:nvPr/>
      </p:nvGrpSpPr>
      <p:grpSpPr>
        <a:xfrm>
          <a:off x="0" y="0"/>
          <a:ext cx="0" cy="0"/>
          <a:chOff x="0" y="0"/>
          <a:chExt cx="0" cy="0"/>
        </a:xfrm>
      </p:grpSpPr>
      <p:cxnSp>
        <p:nvCxnSpPr>
          <p:cNvPr id="43" name="Straight Connector 42">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57" name="Rectangle 56">
            <a:extLst>
              <a:ext uri="{FF2B5EF4-FFF2-40B4-BE49-F238E27FC236}">
                <a16:creationId xmlns:a16="http://schemas.microsoft.com/office/drawing/2014/main" id="{A6CA7A60-8DF8-4B78-BFE3-B372B90AB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469A5737-8D36-4BF8-AC7D-2AA2B6B63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8"/>
            <a:ext cx="3818316" cy="6900306"/>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3818316"/>
              <a:gd name="connsiteY0" fmla="*/ 0 h 6863976"/>
              <a:gd name="connsiteX1" fmla="*/ 3818316 w 3818316"/>
              <a:gd name="connsiteY1" fmla="*/ 0 h 6863976"/>
              <a:gd name="connsiteX2" fmla="*/ 2493114 w 3818316"/>
              <a:gd name="connsiteY2" fmla="*/ 6863976 h 6863976"/>
              <a:gd name="connsiteX3" fmla="*/ 0 w 3818316"/>
              <a:gd name="connsiteY3" fmla="*/ 6863976 h 6863976"/>
              <a:gd name="connsiteX4" fmla="*/ 0 w 3818316"/>
              <a:gd name="connsiteY4" fmla="*/ 0 h 6863976"/>
              <a:gd name="connsiteX0" fmla="*/ 0 w 3818316"/>
              <a:gd name="connsiteY0" fmla="*/ 0 h 6863976"/>
              <a:gd name="connsiteX1" fmla="*/ 3818316 w 3818316"/>
              <a:gd name="connsiteY1" fmla="*/ 0 h 6863976"/>
              <a:gd name="connsiteX2" fmla="*/ 2252194 w 3818316"/>
              <a:gd name="connsiteY2" fmla="*/ 6853025 h 6863976"/>
              <a:gd name="connsiteX3" fmla="*/ 0 w 3818316"/>
              <a:gd name="connsiteY3" fmla="*/ 6863976 h 6863976"/>
              <a:gd name="connsiteX4" fmla="*/ 0 w 3818316"/>
              <a:gd name="connsiteY4" fmla="*/ 0 h 6863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8316" h="6863976">
                <a:moveTo>
                  <a:pt x="0" y="0"/>
                </a:moveTo>
                <a:lnTo>
                  <a:pt x="3818316" y="0"/>
                </a:lnTo>
                <a:lnTo>
                  <a:pt x="2252194" y="6853025"/>
                </a:lnTo>
                <a:lnTo>
                  <a:pt x="0" y="6863976"/>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6">
            <a:extLst>
              <a:ext uri="{FF2B5EF4-FFF2-40B4-BE49-F238E27FC236}">
                <a16:creationId xmlns:a16="http://schemas.microsoft.com/office/drawing/2014/main" id="{852BCB1D-E933-FE90-7F46-D41023611C6D}"/>
              </a:ext>
            </a:extLst>
          </p:cNvPr>
          <p:cNvSpPr>
            <a:spLocks noGrp="1"/>
          </p:cNvSpPr>
          <p:nvPr>
            <p:ph type="ctrTitle"/>
          </p:nvPr>
        </p:nvSpPr>
        <p:spPr>
          <a:xfrm>
            <a:off x="711810" y="714374"/>
            <a:ext cx="2472454" cy="1857375"/>
          </a:xfrm>
        </p:spPr>
        <p:txBody>
          <a:bodyPr vert="horz" lIns="91440" tIns="45720" rIns="91440" bIns="45720" rtlCol="0" anchor="t">
            <a:normAutofit/>
          </a:bodyPr>
          <a:lstStyle/>
          <a:p>
            <a:r>
              <a:rPr lang="en-US" sz="2000" b="1" dirty="0" err="1">
                <a:solidFill>
                  <a:schemeClr val="tx2"/>
                </a:solidFill>
              </a:rPr>
              <a:t>Tehnologie</a:t>
            </a:r>
            <a:r>
              <a:rPr lang="en-US" sz="2000" b="1" dirty="0">
                <a:solidFill>
                  <a:schemeClr val="tx2"/>
                </a:solidFill>
              </a:rPr>
              <a:t> IT</a:t>
            </a:r>
          </a:p>
        </p:txBody>
      </p:sp>
      <p:cxnSp>
        <p:nvCxnSpPr>
          <p:cNvPr id="61" name="Straight Connector 60">
            <a:extLst>
              <a:ext uri="{FF2B5EF4-FFF2-40B4-BE49-F238E27FC236}">
                <a16:creationId xmlns:a16="http://schemas.microsoft.com/office/drawing/2014/main" id="{72ECE8B0-6962-4F5B-830A-E8F8F9726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759626"/>
            <a:ext cx="3484282" cy="409538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EAF673E-0279-495F-A8A9-F84D0AB5A4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5259294"/>
            <a:ext cx="4748213" cy="159571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39" name="TextBox 7">
            <a:extLst>
              <a:ext uri="{FF2B5EF4-FFF2-40B4-BE49-F238E27FC236}">
                <a16:creationId xmlns:a16="http://schemas.microsoft.com/office/drawing/2014/main" id="{D68BEAEE-DFDD-85B2-3565-9BC931B8A639}"/>
              </a:ext>
            </a:extLst>
          </p:cNvPr>
          <p:cNvGraphicFramePr/>
          <p:nvPr>
            <p:extLst>
              <p:ext uri="{D42A27DB-BD31-4B8C-83A1-F6EECF244321}">
                <p14:modId xmlns:p14="http://schemas.microsoft.com/office/powerpoint/2010/main" val="3210374960"/>
              </p:ext>
            </p:extLst>
          </p:nvPr>
        </p:nvGraphicFramePr>
        <p:xfrm>
          <a:off x="4106586" y="788465"/>
          <a:ext cx="7424423" cy="5245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143063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55" name="Straight Connector 2054">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57" name="Straight Connector 2056">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59" name="Straight Connector 2058">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61" name="Straight Connector 2060">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65" name="Straight Connector 2064">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67" name="Straight Connector 2066">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069" name="Rectangle 2068">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E1D0EF-AECD-B458-0796-13FA2A30C80C}"/>
              </a:ext>
            </a:extLst>
          </p:cNvPr>
          <p:cNvSpPr>
            <a:spLocks noGrp="1"/>
          </p:cNvSpPr>
          <p:nvPr>
            <p:ph type="ctrTitle"/>
          </p:nvPr>
        </p:nvSpPr>
        <p:spPr>
          <a:xfrm>
            <a:off x="960350" y="541964"/>
            <a:ext cx="4768938" cy="3818667"/>
          </a:xfrm>
        </p:spPr>
        <p:txBody>
          <a:bodyPr vert="horz" lIns="91440" tIns="45720" rIns="91440" bIns="45720" rtlCol="0" anchor="b">
            <a:normAutofit/>
          </a:bodyPr>
          <a:lstStyle/>
          <a:p>
            <a:r>
              <a:rPr lang="en-US" sz="4600" b="1" dirty="0" err="1">
                <a:solidFill>
                  <a:schemeClr val="tx2"/>
                </a:solidFill>
              </a:rPr>
              <a:t>Arhitectura</a:t>
            </a:r>
            <a:r>
              <a:rPr lang="en-US" sz="4600" b="1" dirty="0">
                <a:solidFill>
                  <a:schemeClr val="tx2"/>
                </a:solidFill>
              </a:rPr>
              <a:t> </a:t>
            </a:r>
            <a:r>
              <a:rPr lang="en-US" sz="4600" b="1" dirty="0" err="1">
                <a:solidFill>
                  <a:schemeClr val="tx2"/>
                </a:solidFill>
              </a:rPr>
              <a:t>si</a:t>
            </a:r>
            <a:r>
              <a:rPr lang="en-US" sz="4600" b="1" dirty="0">
                <a:solidFill>
                  <a:schemeClr val="tx2"/>
                </a:solidFill>
              </a:rPr>
              <a:t> </a:t>
            </a:r>
            <a:r>
              <a:rPr lang="en-US" sz="4600" b="1" dirty="0" err="1">
                <a:solidFill>
                  <a:schemeClr val="tx2"/>
                </a:solidFill>
              </a:rPr>
              <a:t>Designul</a:t>
            </a:r>
            <a:r>
              <a:rPr lang="en-US" sz="4600" b="1" dirty="0">
                <a:solidFill>
                  <a:schemeClr val="tx2"/>
                </a:solidFill>
              </a:rPr>
              <a:t> </a:t>
            </a:r>
            <a:r>
              <a:rPr lang="en-US" sz="4600" b="1" dirty="0" err="1">
                <a:solidFill>
                  <a:schemeClr val="tx2"/>
                </a:solidFill>
              </a:rPr>
              <a:t>Sistemului</a:t>
            </a:r>
            <a:r>
              <a:rPr lang="en-US" sz="4600" b="1" dirty="0">
                <a:solidFill>
                  <a:schemeClr val="tx2"/>
                </a:solidFill>
              </a:rPr>
              <a:t> </a:t>
            </a:r>
            <a:endParaRPr lang="en-US" sz="4600" dirty="0">
              <a:solidFill>
                <a:schemeClr val="tx2"/>
              </a:solidFill>
            </a:endParaRPr>
          </a:p>
        </p:txBody>
      </p:sp>
      <p:cxnSp>
        <p:nvCxnSpPr>
          <p:cNvPr id="2073" name="Straight Connector 2072">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75" name="Straight Connector 2074">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77" name="Straight Connector 2076">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2050" name="Picture 2" descr="Client Server Stock Illustrations – 10,191 Client Server Stock  Illustrations, Vectors &amp; Clipart - Dreamstime">
            <a:extLst>
              <a:ext uri="{FF2B5EF4-FFF2-40B4-BE49-F238E27FC236}">
                <a16:creationId xmlns:a16="http://schemas.microsoft.com/office/drawing/2014/main" id="{0D98E20B-A60E-4CD8-82CC-367DDA3B1E2F}"/>
              </a:ext>
            </a:extLst>
          </p:cNvPr>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rcRect l="3424" r="3424"/>
          <a:stretch>
            <a:fillRect/>
          </a:stretch>
        </p:blipFill>
        <p:spPr bwMode="auto">
          <a:xfrm>
            <a:off x="6121985" y="541964"/>
            <a:ext cx="5510629" cy="5782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90350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41" name="Rectangle 40">
            <a:extLst>
              <a:ext uri="{FF2B5EF4-FFF2-40B4-BE49-F238E27FC236}">
                <a16:creationId xmlns:a16="http://schemas.microsoft.com/office/drawing/2014/main" id="{10A34275-CD0A-499C-9600-C96742FACE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1852546B-EF97-46E8-A930-3A03341066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7587" y="2720800"/>
            <a:ext cx="3470809" cy="41326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2801F4A-0A74-45E0-8E5A-65A65252A3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40"/>
            <a:ext cx="1274412" cy="49672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D245F29-ABE7-4BB1-8164-5F4C4604B2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257800" y="0"/>
            <a:ext cx="6926614" cy="112236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A5ABFBD-7BFF-1D29-2BFB-CAC05579B7E0}"/>
              </a:ext>
            </a:extLst>
          </p:cNvPr>
          <p:cNvSpPr>
            <a:spLocks noGrp="1"/>
          </p:cNvSpPr>
          <p:nvPr>
            <p:ph type="title"/>
          </p:nvPr>
        </p:nvSpPr>
        <p:spPr>
          <a:xfrm>
            <a:off x="8286014" y="1122363"/>
            <a:ext cx="3316463" cy="3025308"/>
          </a:xfrm>
        </p:spPr>
        <p:txBody>
          <a:bodyPr vert="horz" lIns="91440" tIns="45720" rIns="91440" bIns="45720" rtlCol="0" anchor="b">
            <a:normAutofit/>
          </a:bodyPr>
          <a:lstStyle/>
          <a:p>
            <a:pPr algn="ctr"/>
            <a:r>
              <a:rPr lang="en-US" sz="2800" b="1" dirty="0" err="1"/>
              <a:t>Diagrama</a:t>
            </a:r>
            <a:r>
              <a:rPr lang="ro-RO" sz="2800" b="1" dirty="0"/>
              <a:t> DE Arhitectura</a:t>
            </a:r>
            <a:r>
              <a:rPr lang="en-US" sz="2800" b="1" dirty="0"/>
              <a:t> </a:t>
            </a:r>
            <a:r>
              <a:rPr lang="en-US" sz="2800" b="1" dirty="0" err="1"/>
              <a:t>generala</a:t>
            </a:r>
            <a:r>
              <a:rPr lang="en-US" sz="2800" b="1" dirty="0"/>
              <a:t> a </a:t>
            </a:r>
            <a:r>
              <a:rPr lang="en-US" sz="2800" b="1" dirty="0" err="1"/>
              <a:t>sistemului</a:t>
            </a:r>
            <a:r>
              <a:rPr lang="en-US" sz="2800" b="1" dirty="0"/>
              <a:t> </a:t>
            </a:r>
            <a:br>
              <a:rPr lang="en-US" sz="2800" b="1" dirty="0"/>
            </a:br>
            <a:endParaRPr lang="en-US" sz="2800" dirty="0"/>
          </a:p>
        </p:txBody>
      </p:sp>
      <p:cxnSp>
        <p:nvCxnSpPr>
          <p:cNvPr id="45" name="Straight Connector 44">
            <a:extLst>
              <a:ext uri="{FF2B5EF4-FFF2-40B4-BE49-F238E27FC236}">
                <a16:creationId xmlns:a16="http://schemas.microsoft.com/office/drawing/2014/main" id="{CF00EEAF-0634-4EEB-81E5-9FBC2170F3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7102" y="6051582"/>
            <a:ext cx="4847312" cy="80641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3E11676-332F-449D-9A03-6CE4ED25CC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225160" y="0"/>
            <a:ext cx="3541141"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diagram of a model&#10;&#10;Description automatically generated">
            <a:extLst>
              <a:ext uri="{FF2B5EF4-FFF2-40B4-BE49-F238E27FC236}">
                <a16:creationId xmlns:a16="http://schemas.microsoft.com/office/drawing/2014/main" id="{55630EA4-F835-4D82-4713-250CDADDD7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755" y="743301"/>
            <a:ext cx="7228091" cy="5366857"/>
          </a:xfrm>
          <a:prstGeom prst="rect">
            <a:avLst/>
          </a:prstGeom>
        </p:spPr>
      </p:pic>
    </p:spTree>
    <p:extLst>
      <p:ext uri="{BB962C8B-B14F-4D97-AF65-F5344CB8AC3E}">
        <p14:creationId xmlns:p14="http://schemas.microsoft.com/office/powerpoint/2010/main" val="325612337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10A34275-CD0A-499C-9600-C96742FACE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1852546B-EF97-46E8-A930-3A03341066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7587" y="2720800"/>
            <a:ext cx="3470809" cy="41326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2801F4A-0A74-45E0-8E5A-65A65252A3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40"/>
            <a:ext cx="1274412" cy="49672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D245F29-ABE7-4BB1-8164-5F4C4604B2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257800" y="0"/>
            <a:ext cx="6926614" cy="112236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2067B63-564F-AF7B-0408-25BD9A875220}"/>
              </a:ext>
            </a:extLst>
          </p:cNvPr>
          <p:cNvSpPr>
            <a:spLocks noGrp="1"/>
          </p:cNvSpPr>
          <p:nvPr>
            <p:ph type="title"/>
          </p:nvPr>
        </p:nvSpPr>
        <p:spPr>
          <a:xfrm>
            <a:off x="8286014" y="1122363"/>
            <a:ext cx="3316463" cy="3025308"/>
          </a:xfrm>
        </p:spPr>
        <p:txBody>
          <a:bodyPr vert="horz" lIns="91440" tIns="45720" rIns="91440" bIns="45720" rtlCol="0" anchor="b">
            <a:normAutofit/>
          </a:bodyPr>
          <a:lstStyle/>
          <a:p>
            <a:pPr algn="ctr"/>
            <a:r>
              <a:rPr lang="en-US" sz="2800" b="1" dirty="0" err="1"/>
              <a:t>Diagrama</a:t>
            </a:r>
            <a:r>
              <a:rPr lang="en-US" sz="2800" b="1" dirty="0"/>
              <a:t> flux de </a:t>
            </a:r>
            <a:r>
              <a:rPr lang="en-US" sz="2800" b="1" dirty="0" err="1"/>
              <a:t>activit</a:t>
            </a:r>
            <a:r>
              <a:rPr lang="ro-RO" sz="2800" b="1" dirty="0"/>
              <a:t>At</a:t>
            </a:r>
            <a:r>
              <a:rPr lang="en-US" sz="2800" b="1" dirty="0" err="1"/>
              <a:t>i</a:t>
            </a:r>
            <a:br>
              <a:rPr lang="en-US" sz="2800" b="1" dirty="0"/>
            </a:br>
            <a:endParaRPr lang="en-US" sz="2800" dirty="0"/>
          </a:p>
        </p:txBody>
      </p:sp>
      <p:cxnSp>
        <p:nvCxnSpPr>
          <p:cNvPr id="31" name="Straight Connector 30">
            <a:extLst>
              <a:ext uri="{FF2B5EF4-FFF2-40B4-BE49-F238E27FC236}">
                <a16:creationId xmlns:a16="http://schemas.microsoft.com/office/drawing/2014/main" id="{CF00EEAF-0634-4EEB-81E5-9FBC2170F3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7102" y="6051582"/>
            <a:ext cx="4847312" cy="80641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3E11676-332F-449D-9A03-6CE4ED25CC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225160" y="0"/>
            <a:ext cx="3541141"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diagram of a film production process&#10;&#10;Description automatically generated">
            <a:extLst>
              <a:ext uri="{FF2B5EF4-FFF2-40B4-BE49-F238E27FC236}">
                <a16:creationId xmlns:a16="http://schemas.microsoft.com/office/drawing/2014/main" id="{17EC5CCD-735E-4B5C-9D3D-1DF7792D5A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755" y="851723"/>
            <a:ext cx="7228091" cy="5150014"/>
          </a:xfrm>
          <a:prstGeom prst="rect">
            <a:avLst/>
          </a:prstGeom>
        </p:spPr>
      </p:pic>
    </p:spTree>
    <p:extLst>
      <p:ext uri="{BB962C8B-B14F-4D97-AF65-F5344CB8AC3E}">
        <p14:creationId xmlns:p14="http://schemas.microsoft.com/office/powerpoint/2010/main" val="66799447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2" name="Straight Connector 141">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49" name="Rectangle 148">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Shape 149">
            <a:extLst>
              <a:ext uri="{FF2B5EF4-FFF2-40B4-BE49-F238E27FC236}">
                <a16:creationId xmlns:a16="http://schemas.microsoft.com/office/drawing/2014/main" id="{ED61EC8C-9F54-4671-8E82-4AE6101D6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177768" y="0"/>
            <a:ext cx="5014232" cy="6868738"/>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4584879"/>
              <a:gd name="connsiteY0" fmla="*/ 0 h 6863976"/>
              <a:gd name="connsiteX1" fmla="*/ 4584879 w 4584879"/>
              <a:gd name="connsiteY1" fmla="*/ 0 h 6863976"/>
              <a:gd name="connsiteX2" fmla="*/ 2713264 w 4584879"/>
              <a:gd name="connsiteY2" fmla="*/ 6863976 h 6863976"/>
              <a:gd name="connsiteX3" fmla="*/ 0 w 4584879"/>
              <a:gd name="connsiteY3" fmla="*/ 6863976 h 6863976"/>
              <a:gd name="connsiteX4" fmla="*/ 0 w 4584879"/>
              <a:gd name="connsiteY4" fmla="*/ 0 h 6863976"/>
              <a:gd name="connsiteX0" fmla="*/ 0 w 4408998"/>
              <a:gd name="connsiteY0" fmla="*/ 4762 h 6868738"/>
              <a:gd name="connsiteX1" fmla="*/ 4408998 w 4408998"/>
              <a:gd name="connsiteY1" fmla="*/ 0 h 6868738"/>
              <a:gd name="connsiteX2" fmla="*/ 2713264 w 4408998"/>
              <a:gd name="connsiteY2" fmla="*/ 6868738 h 6868738"/>
              <a:gd name="connsiteX3" fmla="*/ 0 w 4408998"/>
              <a:gd name="connsiteY3" fmla="*/ 6868738 h 6868738"/>
              <a:gd name="connsiteX4" fmla="*/ 0 w 4408998"/>
              <a:gd name="connsiteY4" fmla="*/ 4762 h 6868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8998" h="6868738">
                <a:moveTo>
                  <a:pt x="0" y="4762"/>
                </a:moveTo>
                <a:lnTo>
                  <a:pt x="4408998" y="0"/>
                </a:lnTo>
                <a:lnTo>
                  <a:pt x="2713264" y="6868738"/>
                </a:lnTo>
                <a:lnTo>
                  <a:pt x="0" y="6868738"/>
                </a:lnTo>
                <a:lnTo>
                  <a:pt x="0" y="476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itle 1">
            <a:extLst>
              <a:ext uri="{FF2B5EF4-FFF2-40B4-BE49-F238E27FC236}">
                <a16:creationId xmlns:a16="http://schemas.microsoft.com/office/drawing/2014/main" id="{CD222F63-D658-733D-CBD5-6F9E6546F1E1}"/>
              </a:ext>
            </a:extLst>
          </p:cNvPr>
          <p:cNvSpPr>
            <a:spLocks noGrp="1"/>
          </p:cNvSpPr>
          <p:nvPr>
            <p:ph type="title"/>
          </p:nvPr>
        </p:nvSpPr>
        <p:spPr>
          <a:xfrm>
            <a:off x="7758752" y="3109913"/>
            <a:ext cx="3738926" cy="3076576"/>
          </a:xfrm>
        </p:spPr>
        <p:txBody>
          <a:bodyPr vert="horz" lIns="91440" tIns="45720" rIns="91440" bIns="45720" rtlCol="0" anchor="b">
            <a:normAutofit/>
          </a:bodyPr>
          <a:lstStyle/>
          <a:p>
            <a:pPr algn="r"/>
            <a:r>
              <a:rPr lang="en-US" b="1"/>
              <a:t>Diagrama de clase</a:t>
            </a:r>
            <a:br>
              <a:rPr lang="en-US" b="1"/>
            </a:br>
            <a:endParaRPr lang="en-US"/>
          </a:p>
        </p:txBody>
      </p:sp>
      <p:pic>
        <p:nvPicPr>
          <p:cNvPr id="3" name="Picture 2" descr="A diagram of a computer&#10;&#10;Description automatically generated with medium confidence">
            <a:extLst>
              <a:ext uri="{FF2B5EF4-FFF2-40B4-BE49-F238E27FC236}">
                <a16:creationId xmlns:a16="http://schemas.microsoft.com/office/drawing/2014/main" id="{9C286449-E2C3-2E16-6B7A-F7E15784B2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851" y="533400"/>
            <a:ext cx="6032499" cy="5791200"/>
          </a:xfrm>
          <a:prstGeom prst="rect">
            <a:avLst/>
          </a:prstGeom>
        </p:spPr>
      </p:pic>
      <p:cxnSp>
        <p:nvCxnSpPr>
          <p:cNvPr id="151" name="Straight Connector 150">
            <a:extLst>
              <a:ext uri="{FF2B5EF4-FFF2-40B4-BE49-F238E27FC236}">
                <a16:creationId xmlns:a16="http://schemas.microsoft.com/office/drawing/2014/main" id="{3A5D40F5-A8C4-4952-BCA6-4D0D14F8BF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758751" y="0"/>
            <a:ext cx="532263"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124311"/>
      </p:ext>
    </p:extLst>
  </p:cSld>
  <p:clrMapOvr>
    <a:masterClrMapping/>
  </p:clrMapOvr>
  <p:transition spd="slow">
    <p:push dir="u"/>
  </p:transition>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C20BE78-9FDF-401B-B412-3AA10EC5BEA3}">
  <ds:schemaRefs>
    <ds:schemaRef ds:uri="http://purl.org/dc/dcmitype/"/>
    <ds:schemaRef ds:uri="http://schemas.microsoft.com/office/2006/metadata/properties"/>
    <ds:schemaRef ds:uri="71af3243-3dd4-4a8d-8c0d-dd76da1f02a5"/>
    <ds:schemaRef ds:uri="http://schemas.microsoft.com/sharepoint/v3"/>
    <ds:schemaRef ds:uri="http://purl.org/dc/elements/1.1/"/>
    <ds:schemaRef ds:uri="http://schemas.microsoft.com/office/2006/documentManagement/types"/>
    <ds:schemaRef ds:uri="http://schemas.microsoft.com/office/infopath/2007/PartnerControls"/>
    <ds:schemaRef ds:uri="http://purl.org/dc/terms/"/>
    <ds:schemaRef ds:uri="http://schemas.openxmlformats.org/package/2006/metadata/core-properties"/>
    <ds:schemaRef ds:uri="230e9df3-be65-4c73-a93b-d1236ebd677e"/>
    <ds:schemaRef ds:uri="16c05727-aa75-4e4a-9b5f-8a80a1165891"/>
    <ds:schemaRef ds:uri="http://www.w3.org/XML/1998/namespace"/>
  </ds:schemaRefs>
</ds:datastoreItem>
</file>

<file path=customXml/itemProps2.xml><?xml version="1.0" encoding="utf-8"?>
<ds:datastoreItem xmlns:ds="http://schemas.openxmlformats.org/officeDocument/2006/customXml" ds:itemID="{1C180A77-4928-484F-9529-F716C85D6A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0E62E91-3991-445A-ADE0-DB143B39320F}">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{23A611C6-60AF-4C78-BC07-B41DFA0917BB}tf22797433_win32</Template>
  <TotalTime>345</TotalTime>
  <Words>572</Words>
  <Application>Microsoft Office PowerPoint</Application>
  <PresentationFormat>Widescreen</PresentationFormat>
  <Paragraphs>53</Paragraphs>
  <Slides>30</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Aptos</vt:lpstr>
      <vt:lpstr>Arial</vt:lpstr>
      <vt:lpstr>Calibri</vt:lpstr>
      <vt:lpstr>Univers Condensed Light</vt:lpstr>
      <vt:lpstr>Walbaum Display Light</vt:lpstr>
      <vt:lpstr>AngleLinesVTI</vt:lpstr>
      <vt:lpstr>Platforma Web Pentru Recomandări Filme</vt:lpstr>
      <vt:lpstr>AGENDA</vt:lpstr>
      <vt:lpstr>Prezentare Generală</vt:lpstr>
      <vt:lpstr>Fundamente Teoretice</vt:lpstr>
      <vt:lpstr>Tehnologie IT</vt:lpstr>
      <vt:lpstr>Arhitectura si Designul Sistemului </vt:lpstr>
      <vt:lpstr>Diagrama DE Arhitectura generala a sistemului  </vt:lpstr>
      <vt:lpstr>Diagrama flux de activitAti </vt:lpstr>
      <vt:lpstr>Diagrama de clase </vt:lpstr>
      <vt:lpstr>Diagrama de obiecte</vt:lpstr>
      <vt:lpstr>Diagrama de Secvențiere:</vt:lpstr>
      <vt:lpstr>Diagrama de Activitate</vt:lpstr>
      <vt:lpstr>Diagrama de Tranziție Stări</vt:lpstr>
      <vt:lpstr>Diagrama de comunicare</vt:lpstr>
      <vt:lpstr>Diagrama de pachete</vt:lpstr>
      <vt:lpstr>Diagrama de componente</vt:lpstr>
      <vt:lpstr>Diagrama de desfășurare</vt:lpstr>
      <vt:lpstr>Diagramă bază de date</vt:lpstr>
      <vt:lpstr>Diagramă usecase</vt:lpstr>
      <vt:lpstr>Prezentarea interactivitatii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Portabilitate</vt:lpstr>
      <vt:lpstr>MULTUMESC PENTRU ATENTIE!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Dan Marius Simina</dc:creator>
  <cp:lastModifiedBy>Dan Marius Simina</cp:lastModifiedBy>
  <cp:revision>9</cp:revision>
  <dcterms:created xsi:type="dcterms:W3CDTF">2024-11-18T17:26:04Z</dcterms:created>
  <dcterms:modified xsi:type="dcterms:W3CDTF">2025-01-14T14:54:32Z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5b58b62f-6f94-46bd-8089-18e64b0a9abb_Enabled">
    <vt:lpwstr>true</vt:lpwstr>
  </property>
  <property fmtid="{D5CDD505-2E9C-101B-9397-08002B2CF9AE}" pid="4" name="MSIP_Label_5b58b62f-6f94-46bd-8089-18e64b0a9abb_SetDate">
    <vt:lpwstr>2024-11-18T17:43:45Z</vt:lpwstr>
  </property>
  <property fmtid="{D5CDD505-2E9C-101B-9397-08002B2CF9AE}" pid="5" name="MSIP_Label_5b58b62f-6f94-46bd-8089-18e64b0a9abb_Method">
    <vt:lpwstr>Standard</vt:lpwstr>
  </property>
  <property fmtid="{D5CDD505-2E9C-101B-9397-08002B2CF9AE}" pid="6" name="MSIP_Label_5b58b62f-6f94-46bd-8089-18e64b0a9abb_Name">
    <vt:lpwstr>defa4170-0d19-0005-0004-bc88714345d2</vt:lpwstr>
  </property>
  <property fmtid="{D5CDD505-2E9C-101B-9397-08002B2CF9AE}" pid="7" name="MSIP_Label_5b58b62f-6f94-46bd-8089-18e64b0a9abb_SiteId">
    <vt:lpwstr>a6eb79fa-c4a9-4cce-818d-b85274d15305</vt:lpwstr>
  </property>
  <property fmtid="{D5CDD505-2E9C-101B-9397-08002B2CF9AE}" pid="8" name="MSIP_Label_5b58b62f-6f94-46bd-8089-18e64b0a9abb_ActionId">
    <vt:lpwstr>490ae6a1-a99d-4e28-8564-a038a406af95</vt:lpwstr>
  </property>
  <property fmtid="{D5CDD505-2E9C-101B-9397-08002B2CF9AE}" pid="9" name="MSIP_Label_5b58b62f-6f94-46bd-8089-18e64b0a9abb_ContentBits">
    <vt:lpwstr>0</vt:lpwstr>
  </property>
</Properties>
</file>